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257" r:id="rId3"/>
    <p:sldId id="258" r:id="rId4"/>
    <p:sldId id="269" r:id="rId5"/>
    <p:sldId id="259" r:id="rId6"/>
    <p:sldId id="308" r:id="rId7"/>
    <p:sldId id="270" r:id="rId8"/>
    <p:sldId id="309" r:id="rId9"/>
    <p:sldId id="310" r:id="rId10"/>
    <p:sldId id="311" r:id="rId11"/>
    <p:sldId id="312" r:id="rId12"/>
    <p:sldId id="313" r:id="rId13"/>
    <p:sldId id="314" r:id="rId14"/>
    <p:sldId id="315" r:id="rId15"/>
    <p:sldId id="316" r:id="rId16"/>
    <p:sldId id="317" r:id="rId17"/>
    <p:sldId id="318" r:id="rId18"/>
    <p:sldId id="260" r:id="rId19"/>
    <p:sldId id="271" r:id="rId20"/>
    <p:sldId id="272" r:id="rId21"/>
    <p:sldId id="273" r:id="rId22"/>
    <p:sldId id="274" r:id="rId23"/>
    <p:sldId id="261"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302" r:id="rId47"/>
    <p:sldId id="297" r:id="rId48"/>
    <p:sldId id="298" r:id="rId49"/>
    <p:sldId id="299" r:id="rId50"/>
    <p:sldId id="300" r:id="rId51"/>
    <p:sldId id="301" r:id="rId52"/>
    <p:sldId id="262" r:id="rId53"/>
    <p:sldId id="335" r:id="rId54"/>
    <p:sldId id="336" r:id="rId55"/>
    <p:sldId id="337" r:id="rId56"/>
    <p:sldId id="263" r:id="rId57"/>
    <p:sldId id="304" r:id="rId58"/>
    <p:sldId id="264" r:id="rId59"/>
    <p:sldId id="305" r:id="rId60"/>
    <p:sldId id="306" r:id="rId61"/>
    <p:sldId id="265" r:id="rId62"/>
    <p:sldId id="307" r:id="rId63"/>
    <p:sldId id="266" r:id="rId64"/>
    <p:sldId id="319" r:id="rId65"/>
    <p:sldId id="320" r:id="rId66"/>
    <p:sldId id="321" r:id="rId67"/>
    <p:sldId id="322" r:id="rId68"/>
    <p:sldId id="326" r:id="rId69"/>
    <p:sldId id="327" r:id="rId70"/>
    <p:sldId id="328" r:id="rId71"/>
    <p:sldId id="329" r:id="rId72"/>
    <p:sldId id="330" r:id="rId73"/>
    <p:sldId id="331" r:id="rId74"/>
    <p:sldId id="332" r:id="rId75"/>
    <p:sldId id="333" r:id="rId76"/>
    <p:sldId id="334" r:id="rId77"/>
    <p:sldId id="341" r:id="rId78"/>
    <p:sldId id="342" r:id="rId79"/>
    <p:sldId id="267" r:id="rId80"/>
    <p:sldId id="338" r:id="rId81"/>
    <p:sldId id="268" r:id="rId82"/>
    <p:sldId id="339" r:id="rId83"/>
    <p:sldId id="340"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0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03C9A8-CFAD-4508-AA75-7949B1CA9AE9}" type="datetimeFigureOut">
              <a:rPr lang="en-US" smtClean="0"/>
              <a:t>3/15/2012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F25BF9-CDBC-4D3A-8E79-9317A190C4E8}" type="slidenum">
              <a:rPr lang="en-US" smtClean="0"/>
              <a:t>‹#›</a:t>
            </a:fld>
            <a:endParaRPr lang="en-US"/>
          </a:p>
        </p:txBody>
      </p:sp>
    </p:spTree>
    <p:extLst>
      <p:ext uri="{BB962C8B-B14F-4D97-AF65-F5344CB8AC3E}">
        <p14:creationId xmlns:p14="http://schemas.microsoft.com/office/powerpoint/2010/main" val="2473347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7C877E77-63E6-43F7-B609-65757D53D153}" type="slidenum">
              <a:rPr lang="en-US"/>
              <a:pPr eaLnBrk="1" hangingPunct="1"/>
              <a:t>24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767C609C-1B16-4E1B-AA3D-93C6029A49ED}" type="slidenum">
              <a:rPr lang="en-US"/>
              <a:pPr eaLnBrk="1" hangingPunct="1"/>
              <a:t>33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82826E75-007D-4630-AD22-40E021B5867A}" type="slidenum">
              <a:rPr lang="en-US"/>
              <a:pPr eaLnBrk="1" hangingPunct="1"/>
              <a:t>34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D20B218-8980-4861-AB88-37DA97D864B9}" type="slidenum">
              <a:rPr lang="en-US"/>
              <a:pPr eaLnBrk="1" hangingPunct="1"/>
              <a:t>35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D13D9C7B-38E0-4968-B7FB-E736C3190380}" type="slidenum">
              <a:rPr lang="en-US"/>
              <a:pPr eaLnBrk="1" hangingPunct="1"/>
              <a:t>36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58A56B38-7E8D-4846-8204-334247D0F46A}" type="slidenum">
              <a:rPr lang="en-US"/>
              <a:pPr eaLnBrk="1" hangingPunct="1"/>
              <a:t>37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92A8DCF4-A437-40DD-9231-D8DBBF916A37}" type="slidenum">
              <a:rPr lang="en-US"/>
              <a:pPr eaLnBrk="1" hangingPunct="1"/>
              <a:t>38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FD858BF8-2CAF-446E-8464-280DDD46A278}" type="slidenum">
              <a:rPr lang="en-US"/>
              <a:pPr eaLnBrk="1" hangingPunct="1"/>
              <a:t>39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C6FC5F98-EE03-4D38-A5FA-B16694FF68FD}" type="slidenum">
              <a:rPr lang="en-US"/>
              <a:pPr eaLnBrk="1" hangingPunct="1"/>
              <a:t>40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88AC087B-91C9-4E3E-BFB6-DBDBFBC2D6DF}" type="slidenum">
              <a:rPr lang="en-US"/>
              <a:pPr eaLnBrk="1" hangingPunct="1"/>
              <a:t>41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AE36C7D6-99EB-40F0-BA12-DD57069D54B2}" type="slidenum">
              <a:rPr lang="en-US"/>
              <a:pPr eaLnBrk="1" hangingPunct="1"/>
              <a:t>42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87F5A1B0-971D-4712-8D88-0DF903853615}" type="slidenum">
              <a:rPr lang="en-US"/>
              <a:pPr eaLnBrk="1" hangingPunct="1"/>
              <a:t>25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2D2280C8-FEA5-4899-A450-015CB9AD8E18}" type="slidenum">
              <a:rPr lang="en-US"/>
              <a:pPr eaLnBrk="1" hangingPunct="1"/>
              <a:t>43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D480479E-D914-41A5-9CC2-215E6B00F0F4}" type="slidenum">
              <a:rPr lang="en-US"/>
              <a:pPr eaLnBrk="1" hangingPunct="1"/>
              <a:t>44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DB00E947-EA17-467E-8E1B-2D0FE842BC4E}" type="slidenum">
              <a:rPr lang="en-US"/>
              <a:pPr eaLnBrk="1" hangingPunct="1"/>
              <a:t>45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B2D9530-22B9-408C-979A-C968C2A7525B}" type="slidenum">
              <a:rPr lang="en-US"/>
              <a:pPr eaLnBrk="1" hangingPunct="1"/>
              <a:t>47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79D466B3-669D-44B0-8034-52A61F159D1B}" type="slidenum">
              <a:rPr lang="en-US"/>
              <a:pPr eaLnBrk="1" hangingPunct="1"/>
              <a:t>48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DE71884-DDDD-4868-9040-2FD668E5B007}" type="slidenum">
              <a:rPr lang="en-US"/>
              <a:pPr eaLnBrk="1" hangingPunct="1"/>
              <a:t>49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0276FBA5-420F-48DA-BCE2-6132342A5702}" type="slidenum">
              <a:rPr lang="en-US"/>
              <a:pPr eaLnBrk="1" hangingPunct="1"/>
              <a:t>50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E6139A1A-513A-457A-A339-641BE7477049}" type="slidenum">
              <a:rPr lang="en-US"/>
              <a:pPr eaLnBrk="1" hangingPunct="1"/>
              <a:t>51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5EEE2C-D33A-4DFE-B656-3EB4B7A30FD2}" type="slidenum">
              <a:rPr lang="en-US"/>
              <a:pPr/>
              <a:t>67</a:t>
            </a:fld>
            <a:endParaRPr lang="en-US"/>
          </a:p>
        </p:txBody>
      </p:sp>
      <p:sp>
        <p:nvSpPr>
          <p:cNvPr id="7170" name="Rectangle 2"/>
          <p:cNvSpPr>
            <a:spLocks noRo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en-US"/>
              <a:t>Uniform-big trees needing sunlight</a:t>
            </a:r>
          </a:p>
          <a:p>
            <a:r>
              <a:rPr lang="en-US"/>
              <a:t>Clumped- soil type, humans (social-geographic (rivers)-economic benefits)</a:t>
            </a:r>
          </a:p>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0ADF-52CA-48C0-92F1-2CC47FA0B50B}" type="slidenum">
              <a:rPr lang="en-US"/>
              <a:pPr/>
              <a:t>72</a:t>
            </a:fld>
            <a:endParaRPr lang="en-US"/>
          </a:p>
        </p:txBody>
      </p:sp>
      <p:sp>
        <p:nvSpPr>
          <p:cNvPr id="15362" name="Rectangle 2"/>
          <p:cNvSpPr>
            <a:spLocks noRot="1" noChangeArrowheads="1" noTextEdit="1"/>
          </p:cNvSpPr>
          <p:nvPr>
            <p:ph type="sldImg"/>
          </p:nvPr>
        </p:nvSpPr>
        <p:spPr>
          <a:ln/>
        </p:spPr>
      </p:sp>
      <p:sp>
        <p:nvSpPr>
          <p:cNvPr id="15363" name="Rectangle 3"/>
          <p:cNvSpPr>
            <a:spLocks noGrp="1" noChangeArrowheads="1"/>
          </p:cNvSpPr>
          <p:nvPr>
            <p:ph type="body" idx="1"/>
          </p:nvPr>
        </p:nvSpPr>
        <p:spPr/>
        <p:txBody>
          <a:bodyPr/>
          <a:lstStyle/>
          <a:p>
            <a:r>
              <a:rPr lang="en-US"/>
              <a:t>Just gives us a #-normally we want the rate.  There are only 170 whooping cranes-don’t know if that’s a big deal unless you know rate of change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8F37EE5A-2089-4A4E-AED5-80351A6787D2}" type="slidenum">
              <a:rPr lang="en-US"/>
              <a:pPr eaLnBrk="1" hangingPunct="1"/>
              <a:t>26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A3EDA3-F3B0-4037-A1D2-CF51388FE7B0}" type="slidenum">
              <a:rPr lang="en-US"/>
              <a:pPr/>
              <a:t>74</a:t>
            </a:fld>
            <a:endParaRPr lang="en-US"/>
          </a:p>
        </p:txBody>
      </p:sp>
      <p:sp>
        <p:nvSpPr>
          <p:cNvPr id="18434" name="Rectangle 2"/>
          <p:cNvSpPr>
            <a:spLocks noRot="1" noChangeArrowheads="1" noTextEdit="1"/>
          </p:cNvSpPr>
          <p:nvPr>
            <p:ph type="sldImg"/>
          </p:nvPr>
        </p:nvSpPr>
        <p:spPr>
          <a:ln/>
        </p:spPr>
      </p:sp>
      <p:sp>
        <p:nvSpPr>
          <p:cNvPr id="18435" name="Rectangle 3"/>
          <p:cNvSpPr>
            <a:spLocks noGrp="1" noChangeArrowheads="1"/>
          </p:cNvSpPr>
          <p:nvPr>
            <p:ph type="body" idx="1"/>
          </p:nvPr>
        </p:nvSpPr>
        <p:spPr/>
        <p:txBody>
          <a:bodyPr/>
          <a:lstStyle/>
          <a:p>
            <a:r>
              <a:rPr lang="en-US"/>
              <a:t>J-shaped curve v S-shaped curve, J shaped- pioneer species, or large extinction and now recovering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73E1ED23-E84E-44E8-8870-C7C0B4241C01}" type="slidenum">
              <a:rPr lang="en-US"/>
              <a:pPr eaLnBrk="1" hangingPunct="1"/>
              <a:t>27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0B1E5374-36FC-4D3F-8FAE-569DDC2FAF68}" type="slidenum">
              <a:rPr lang="en-US"/>
              <a:pPr eaLnBrk="1" hangingPunct="1"/>
              <a:t>28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CBEB1914-884B-4911-9B0E-2F442B802A58}" type="slidenum">
              <a:rPr lang="en-US"/>
              <a:pPr eaLnBrk="1" hangingPunct="1"/>
              <a:t>29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05EC596A-9921-4396-A934-2B1D32342A26}" type="slidenum">
              <a:rPr lang="en-US"/>
              <a:pPr eaLnBrk="1" hangingPunct="1"/>
              <a:t>30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BF9E177-726A-4F95-BEA5-75E321719FE5}" type="slidenum">
              <a:rPr lang="en-US"/>
              <a:pPr eaLnBrk="1" hangingPunct="1"/>
              <a:t>31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cs typeface="Arial" pitchFamily="34"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8427BA9A-26CE-49E8-9DDF-4790D60ECEBB}" type="slidenum">
              <a:rPr lang="en-US"/>
              <a:pPr eaLnBrk="1" hangingPunct="1"/>
              <a:t>32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3D12E4-7B10-4E3C-AB6E-F9ED6CDF0767}" type="datetimeFigureOut">
              <a:rPr lang="en-US" smtClean="0"/>
              <a:t>3/15/2012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5C445-01D0-4B4B-8CBE-0464F66206ED}" type="slidenum">
              <a:rPr lang="en-US" smtClean="0"/>
              <a:t>‹#›</a:t>
            </a:fld>
            <a:endParaRPr lang="en-US"/>
          </a:p>
        </p:txBody>
      </p:sp>
    </p:spTree>
    <p:extLst>
      <p:ext uri="{BB962C8B-B14F-4D97-AF65-F5344CB8AC3E}">
        <p14:creationId xmlns:p14="http://schemas.microsoft.com/office/powerpoint/2010/main" val="3700557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3D12E4-7B10-4E3C-AB6E-F9ED6CDF0767}" type="datetimeFigureOut">
              <a:rPr lang="en-US" smtClean="0"/>
              <a:t>3/15/2012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5C445-01D0-4B4B-8CBE-0464F66206ED}" type="slidenum">
              <a:rPr lang="en-US" smtClean="0"/>
              <a:t>‹#›</a:t>
            </a:fld>
            <a:endParaRPr lang="en-US"/>
          </a:p>
        </p:txBody>
      </p:sp>
    </p:spTree>
    <p:extLst>
      <p:ext uri="{BB962C8B-B14F-4D97-AF65-F5344CB8AC3E}">
        <p14:creationId xmlns:p14="http://schemas.microsoft.com/office/powerpoint/2010/main" val="2506736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3D12E4-7B10-4E3C-AB6E-F9ED6CDF0767}" type="datetimeFigureOut">
              <a:rPr lang="en-US" smtClean="0"/>
              <a:t>3/15/2012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5C445-01D0-4B4B-8CBE-0464F66206ED}" type="slidenum">
              <a:rPr lang="en-US" smtClean="0"/>
              <a:t>‹#›</a:t>
            </a:fld>
            <a:endParaRPr lang="en-US"/>
          </a:p>
        </p:txBody>
      </p:sp>
    </p:spTree>
    <p:extLst>
      <p:ext uri="{BB962C8B-B14F-4D97-AF65-F5344CB8AC3E}">
        <p14:creationId xmlns:p14="http://schemas.microsoft.com/office/powerpoint/2010/main" val="214668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820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cmassengale</a:t>
            </a:r>
          </a:p>
        </p:txBody>
      </p:sp>
      <p:sp>
        <p:nvSpPr>
          <p:cNvPr id="7" name="Rectangle 6"/>
          <p:cNvSpPr>
            <a:spLocks noGrp="1" noChangeArrowheads="1"/>
          </p:cNvSpPr>
          <p:nvPr>
            <p:ph type="sldNum" sz="quarter" idx="12"/>
          </p:nvPr>
        </p:nvSpPr>
        <p:spPr>
          <a:ln/>
        </p:spPr>
        <p:txBody>
          <a:bodyPr/>
          <a:lstStyle>
            <a:lvl1pPr>
              <a:defRPr/>
            </a:lvl1pPr>
          </a:lstStyle>
          <a:p>
            <a:pPr>
              <a:defRPr/>
            </a:pPr>
            <a:fld id="{DE5E6A63-7046-4C35-90D9-399143CBAAAC}" type="slidenum">
              <a:rPr lang="en-US"/>
              <a:pPr>
                <a:defRPr/>
              </a:pPr>
              <a:t>‹#›</a:t>
            </a:fld>
            <a:endParaRPr lang="en-US"/>
          </a:p>
        </p:txBody>
      </p:sp>
    </p:spTree>
    <p:extLst>
      <p:ext uri="{BB962C8B-B14F-4D97-AF65-F5344CB8AC3E}">
        <p14:creationId xmlns:p14="http://schemas.microsoft.com/office/powerpoint/2010/main" val="3686855637"/>
      </p:ext>
    </p:extLst>
  </p:cSld>
  <p:clrMapOvr>
    <a:masterClrMapping/>
  </p:clrMapOvr>
  <p:transition spd="slow" advTm="20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82000" cy="457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cmassengale</a:t>
            </a:r>
          </a:p>
        </p:txBody>
      </p:sp>
      <p:sp>
        <p:nvSpPr>
          <p:cNvPr id="7" name="Rectangle 6"/>
          <p:cNvSpPr>
            <a:spLocks noGrp="1" noChangeArrowheads="1"/>
          </p:cNvSpPr>
          <p:nvPr>
            <p:ph type="sldNum" sz="quarter" idx="12"/>
          </p:nvPr>
        </p:nvSpPr>
        <p:spPr>
          <a:ln/>
        </p:spPr>
        <p:txBody>
          <a:bodyPr/>
          <a:lstStyle>
            <a:lvl1pPr>
              <a:defRPr/>
            </a:lvl1pPr>
          </a:lstStyle>
          <a:p>
            <a:pPr>
              <a:defRPr/>
            </a:pPr>
            <a:fld id="{8BC78AC9-D575-48EB-BD88-A5747DEE7D84}" type="slidenum">
              <a:rPr lang="en-US"/>
              <a:pPr>
                <a:defRPr/>
              </a:pPr>
              <a:t>‹#›</a:t>
            </a:fld>
            <a:endParaRPr lang="en-US"/>
          </a:p>
        </p:txBody>
      </p:sp>
    </p:spTree>
    <p:extLst>
      <p:ext uri="{BB962C8B-B14F-4D97-AF65-F5344CB8AC3E}">
        <p14:creationId xmlns:p14="http://schemas.microsoft.com/office/powerpoint/2010/main" val="133062266"/>
      </p:ext>
    </p:extLst>
  </p:cSld>
  <p:clrMapOvr>
    <a:masterClrMapping/>
  </p:clrMapOvr>
  <p:transition spd="slow" advTm="20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3D12E4-7B10-4E3C-AB6E-F9ED6CDF0767}" type="datetimeFigureOut">
              <a:rPr lang="en-US" smtClean="0"/>
              <a:t>3/15/2012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5C445-01D0-4B4B-8CBE-0464F66206ED}" type="slidenum">
              <a:rPr lang="en-US" smtClean="0"/>
              <a:t>‹#›</a:t>
            </a:fld>
            <a:endParaRPr lang="en-US"/>
          </a:p>
        </p:txBody>
      </p:sp>
    </p:spTree>
    <p:extLst>
      <p:ext uri="{BB962C8B-B14F-4D97-AF65-F5344CB8AC3E}">
        <p14:creationId xmlns:p14="http://schemas.microsoft.com/office/powerpoint/2010/main" val="1730602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3D12E4-7B10-4E3C-AB6E-F9ED6CDF0767}" type="datetimeFigureOut">
              <a:rPr lang="en-US" smtClean="0"/>
              <a:t>3/15/2012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5C445-01D0-4B4B-8CBE-0464F66206ED}" type="slidenum">
              <a:rPr lang="en-US" smtClean="0"/>
              <a:t>‹#›</a:t>
            </a:fld>
            <a:endParaRPr lang="en-US"/>
          </a:p>
        </p:txBody>
      </p:sp>
    </p:spTree>
    <p:extLst>
      <p:ext uri="{BB962C8B-B14F-4D97-AF65-F5344CB8AC3E}">
        <p14:creationId xmlns:p14="http://schemas.microsoft.com/office/powerpoint/2010/main" val="169657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3D12E4-7B10-4E3C-AB6E-F9ED6CDF0767}" type="datetimeFigureOut">
              <a:rPr lang="en-US" smtClean="0"/>
              <a:t>3/15/2012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C5C445-01D0-4B4B-8CBE-0464F66206ED}" type="slidenum">
              <a:rPr lang="en-US" smtClean="0"/>
              <a:t>‹#›</a:t>
            </a:fld>
            <a:endParaRPr lang="en-US"/>
          </a:p>
        </p:txBody>
      </p:sp>
    </p:spTree>
    <p:extLst>
      <p:ext uri="{BB962C8B-B14F-4D97-AF65-F5344CB8AC3E}">
        <p14:creationId xmlns:p14="http://schemas.microsoft.com/office/powerpoint/2010/main" val="364407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3D12E4-7B10-4E3C-AB6E-F9ED6CDF0767}" type="datetimeFigureOut">
              <a:rPr lang="en-US" smtClean="0"/>
              <a:t>3/15/2012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C5C445-01D0-4B4B-8CBE-0464F66206ED}" type="slidenum">
              <a:rPr lang="en-US" smtClean="0"/>
              <a:t>‹#›</a:t>
            </a:fld>
            <a:endParaRPr lang="en-US"/>
          </a:p>
        </p:txBody>
      </p:sp>
    </p:spTree>
    <p:extLst>
      <p:ext uri="{BB962C8B-B14F-4D97-AF65-F5344CB8AC3E}">
        <p14:creationId xmlns:p14="http://schemas.microsoft.com/office/powerpoint/2010/main" val="333736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3D12E4-7B10-4E3C-AB6E-F9ED6CDF0767}" type="datetimeFigureOut">
              <a:rPr lang="en-US" smtClean="0"/>
              <a:t>3/15/2012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C5C445-01D0-4B4B-8CBE-0464F66206ED}" type="slidenum">
              <a:rPr lang="en-US" smtClean="0"/>
              <a:t>‹#›</a:t>
            </a:fld>
            <a:endParaRPr lang="en-US"/>
          </a:p>
        </p:txBody>
      </p:sp>
    </p:spTree>
    <p:extLst>
      <p:ext uri="{BB962C8B-B14F-4D97-AF65-F5344CB8AC3E}">
        <p14:creationId xmlns:p14="http://schemas.microsoft.com/office/powerpoint/2010/main" val="1557346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3D12E4-7B10-4E3C-AB6E-F9ED6CDF0767}" type="datetimeFigureOut">
              <a:rPr lang="en-US" smtClean="0"/>
              <a:t>3/15/2012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C5C445-01D0-4B4B-8CBE-0464F66206ED}" type="slidenum">
              <a:rPr lang="en-US" smtClean="0"/>
              <a:t>‹#›</a:t>
            </a:fld>
            <a:endParaRPr lang="en-US"/>
          </a:p>
        </p:txBody>
      </p:sp>
    </p:spTree>
    <p:extLst>
      <p:ext uri="{BB962C8B-B14F-4D97-AF65-F5344CB8AC3E}">
        <p14:creationId xmlns:p14="http://schemas.microsoft.com/office/powerpoint/2010/main" val="6356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3D12E4-7B10-4E3C-AB6E-F9ED6CDF0767}" type="datetimeFigureOut">
              <a:rPr lang="en-US" smtClean="0"/>
              <a:t>3/15/2012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C5C445-01D0-4B4B-8CBE-0464F66206ED}" type="slidenum">
              <a:rPr lang="en-US" smtClean="0"/>
              <a:t>‹#›</a:t>
            </a:fld>
            <a:endParaRPr lang="en-US"/>
          </a:p>
        </p:txBody>
      </p:sp>
    </p:spTree>
    <p:extLst>
      <p:ext uri="{BB962C8B-B14F-4D97-AF65-F5344CB8AC3E}">
        <p14:creationId xmlns:p14="http://schemas.microsoft.com/office/powerpoint/2010/main" val="2471749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3D12E4-7B10-4E3C-AB6E-F9ED6CDF0767}" type="datetimeFigureOut">
              <a:rPr lang="en-US" smtClean="0"/>
              <a:t>3/15/2012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C5C445-01D0-4B4B-8CBE-0464F66206ED}" type="slidenum">
              <a:rPr lang="en-US" smtClean="0"/>
              <a:t>‹#›</a:t>
            </a:fld>
            <a:endParaRPr lang="en-US"/>
          </a:p>
        </p:txBody>
      </p:sp>
    </p:spTree>
    <p:extLst>
      <p:ext uri="{BB962C8B-B14F-4D97-AF65-F5344CB8AC3E}">
        <p14:creationId xmlns:p14="http://schemas.microsoft.com/office/powerpoint/2010/main" val="1334952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3D12E4-7B10-4E3C-AB6E-F9ED6CDF0767}" type="datetimeFigureOut">
              <a:rPr lang="en-US" smtClean="0"/>
              <a:t>3/15/2012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5C445-01D0-4B4B-8CBE-0464F66206ED}" type="slidenum">
              <a:rPr lang="en-US" smtClean="0"/>
              <a:t>‹#›</a:t>
            </a:fld>
            <a:endParaRPr lang="en-US"/>
          </a:p>
        </p:txBody>
      </p:sp>
    </p:spTree>
    <p:extLst>
      <p:ext uri="{BB962C8B-B14F-4D97-AF65-F5344CB8AC3E}">
        <p14:creationId xmlns:p14="http://schemas.microsoft.com/office/powerpoint/2010/main" val="125347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4.wmf"/></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8.wmf"/></Relationships>
</file>

<file path=ppt/slides/_rels/slide3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1.wmf"/><Relationship Id="rId4" Type="http://schemas.openxmlformats.org/officeDocument/2006/relationships/image" Target="../media/image30.wmf"/></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9.emf"/><Relationship Id="rId5" Type="http://schemas.openxmlformats.org/officeDocument/2006/relationships/oleObject" Target="../embeddings/oleObject1.bin"/><Relationship Id="rId4" Type="http://schemas.openxmlformats.org/officeDocument/2006/relationships/image" Target="../media/image40.gif"/></Relationships>
</file>

<file path=ppt/slides/_rels/slide4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Ecology and Behavioral Relationships</a:t>
            </a:r>
            <a:endParaRPr lang="en-US" dirty="0"/>
          </a:p>
        </p:txBody>
      </p:sp>
      <p:sp>
        <p:nvSpPr>
          <p:cNvPr id="3" name="Subtitle 2"/>
          <p:cNvSpPr>
            <a:spLocks noGrp="1"/>
          </p:cNvSpPr>
          <p:nvPr>
            <p:ph type="subTitle" idx="1"/>
          </p:nvPr>
        </p:nvSpPr>
        <p:spPr/>
        <p:txBody>
          <a:bodyPr/>
          <a:lstStyle/>
          <a:p>
            <a:r>
              <a:rPr lang="en-US" dirty="0" smtClean="0"/>
              <a:t>EOC Study Guide</a:t>
            </a:r>
            <a:endParaRPr lang="en-US" dirty="0"/>
          </a:p>
        </p:txBody>
      </p:sp>
    </p:spTree>
    <p:extLst>
      <p:ext uri="{BB962C8B-B14F-4D97-AF65-F5344CB8AC3E}">
        <p14:creationId xmlns:p14="http://schemas.microsoft.com/office/powerpoint/2010/main" val="3935036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fontScale="90000"/>
          </a:bodyPr>
          <a:lstStyle/>
          <a:p>
            <a:r>
              <a:rPr lang="en-US" sz="4000"/>
              <a:t>Freshwater ecosystems- 3% of all surface water</a:t>
            </a:r>
          </a:p>
        </p:txBody>
      </p:sp>
      <p:sp>
        <p:nvSpPr>
          <p:cNvPr id="45059" name="Rectangle 3"/>
          <p:cNvSpPr>
            <a:spLocks noGrp="1" noChangeArrowheads="1"/>
          </p:cNvSpPr>
          <p:nvPr>
            <p:ph type="body" idx="1"/>
          </p:nvPr>
        </p:nvSpPr>
        <p:spPr>
          <a:xfrm>
            <a:off x="457200" y="1600200"/>
            <a:ext cx="8229600" cy="4953000"/>
          </a:xfrm>
        </p:spPr>
        <p:txBody>
          <a:bodyPr/>
          <a:lstStyle/>
          <a:p>
            <a:pPr>
              <a:lnSpc>
                <a:spcPct val="80000"/>
              </a:lnSpc>
            </a:pPr>
            <a:r>
              <a:rPr lang="en-US" sz="2400" b="1"/>
              <a:t>Flowing water ecosystems</a:t>
            </a:r>
          </a:p>
          <a:p>
            <a:pPr lvl="1">
              <a:lnSpc>
                <a:spcPct val="80000"/>
              </a:lnSpc>
            </a:pPr>
            <a:r>
              <a:rPr lang="en-US" sz="2000" b="1"/>
              <a:t>Rivers, streams, brooks, creeks</a:t>
            </a:r>
          </a:p>
          <a:p>
            <a:pPr>
              <a:lnSpc>
                <a:spcPct val="80000"/>
              </a:lnSpc>
            </a:pPr>
            <a:r>
              <a:rPr lang="en-US" sz="2400" b="1"/>
              <a:t>Standing-water ecosystems</a:t>
            </a:r>
          </a:p>
          <a:p>
            <a:pPr lvl="1">
              <a:lnSpc>
                <a:spcPct val="80000"/>
              </a:lnSpc>
            </a:pPr>
            <a:r>
              <a:rPr lang="en-US" sz="2000" b="1"/>
              <a:t>Lake, pond</a:t>
            </a:r>
          </a:p>
          <a:p>
            <a:pPr lvl="2">
              <a:lnSpc>
                <a:spcPct val="80000"/>
              </a:lnSpc>
            </a:pPr>
            <a:r>
              <a:rPr lang="en-US" sz="1800" b="1"/>
              <a:t>Plankton (p.107)</a:t>
            </a:r>
          </a:p>
          <a:p>
            <a:pPr lvl="3">
              <a:lnSpc>
                <a:spcPct val="80000"/>
              </a:lnSpc>
            </a:pPr>
            <a:r>
              <a:rPr lang="en-US" sz="1600" b="1"/>
              <a:t>Phytoplankton: single-celled algae (producer)</a:t>
            </a:r>
          </a:p>
          <a:p>
            <a:pPr lvl="3">
              <a:lnSpc>
                <a:spcPct val="80000"/>
              </a:lnSpc>
            </a:pPr>
            <a:r>
              <a:rPr lang="en-US" sz="1600" b="1"/>
              <a:t>Zooplankton (consumer)</a:t>
            </a:r>
          </a:p>
          <a:p>
            <a:pPr>
              <a:lnSpc>
                <a:spcPct val="80000"/>
              </a:lnSpc>
            </a:pPr>
            <a:r>
              <a:rPr lang="en-US" sz="2400" b="1"/>
              <a:t>Freshwater wetlands</a:t>
            </a:r>
          </a:p>
          <a:p>
            <a:pPr lvl="1">
              <a:lnSpc>
                <a:spcPct val="80000"/>
              </a:lnSpc>
            </a:pPr>
            <a:r>
              <a:rPr lang="en-US" sz="2000" b="1"/>
              <a:t>Water can be fresh, salty, or brackish</a:t>
            </a:r>
          </a:p>
          <a:p>
            <a:pPr lvl="1">
              <a:lnSpc>
                <a:spcPct val="80000"/>
              </a:lnSpc>
            </a:pPr>
            <a:r>
              <a:rPr lang="en-US" sz="2000" b="1"/>
              <a:t>Bogs</a:t>
            </a:r>
          </a:p>
          <a:p>
            <a:pPr lvl="2">
              <a:lnSpc>
                <a:spcPct val="80000"/>
              </a:lnSpc>
            </a:pPr>
            <a:r>
              <a:rPr lang="en-US" sz="1800" b="1"/>
              <a:t>Depressions on surface</a:t>
            </a:r>
          </a:p>
          <a:p>
            <a:pPr lvl="1">
              <a:lnSpc>
                <a:spcPct val="80000"/>
              </a:lnSpc>
            </a:pPr>
            <a:r>
              <a:rPr lang="en-US" sz="2000" b="1"/>
              <a:t>Marshes</a:t>
            </a:r>
          </a:p>
          <a:p>
            <a:pPr lvl="2">
              <a:lnSpc>
                <a:spcPct val="80000"/>
              </a:lnSpc>
            </a:pPr>
            <a:r>
              <a:rPr lang="en-US" sz="1800" b="1"/>
              <a:t>Shallow wetlands along rivers</a:t>
            </a:r>
          </a:p>
          <a:p>
            <a:pPr lvl="1">
              <a:lnSpc>
                <a:spcPct val="80000"/>
              </a:lnSpc>
            </a:pPr>
            <a:r>
              <a:rPr lang="en-US" sz="2000" b="1"/>
              <a:t>Swamps</a:t>
            </a:r>
          </a:p>
          <a:p>
            <a:pPr lvl="2">
              <a:lnSpc>
                <a:spcPct val="80000"/>
              </a:lnSpc>
            </a:pPr>
            <a:r>
              <a:rPr lang="en-US" sz="1800" b="1"/>
              <a:t>Like a marsh with trees and shrubs</a:t>
            </a:r>
          </a:p>
        </p:txBody>
      </p:sp>
    </p:spTree>
    <p:extLst>
      <p:ext uri="{BB962C8B-B14F-4D97-AF65-F5344CB8AC3E}">
        <p14:creationId xmlns:p14="http://schemas.microsoft.com/office/powerpoint/2010/main" val="2176495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143000" y="304800"/>
            <a:ext cx="8229600" cy="1143000"/>
          </a:xfrm>
        </p:spPr>
        <p:txBody>
          <a:bodyPr/>
          <a:lstStyle/>
          <a:p>
            <a:r>
              <a:rPr lang="en-US"/>
              <a:t>Flowing water</a:t>
            </a:r>
          </a:p>
        </p:txBody>
      </p:sp>
      <p:sp>
        <p:nvSpPr>
          <p:cNvPr id="47107" name="Rectangle 3"/>
          <p:cNvSpPr>
            <a:spLocks noGrp="1" noChangeArrowheads="1"/>
          </p:cNvSpPr>
          <p:nvPr>
            <p:ph type="body" idx="1"/>
          </p:nvPr>
        </p:nvSpPr>
        <p:spPr/>
        <p:txBody>
          <a:bodyPr/>
          <a:lstStyle/>
          <a:p>
            <a:endParaRPr lang="en-US"/>
          </a:p>
        </p:txBody>
      </p:sp>
      <p:pic>
        <p:nvPicPr>
          <p:cNvPr id="47109" name="Picture 5" descr="139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43200"/>
            <a:ext cx="4191000" cy="2814638"/>
          </a:xfrm>
          <a:prstGeom prst="rect">
            <a:avLst/>
          </a:prstGeom>
          <a:noFill/>
          <a:extLst>
            <a:ext uri="{909E8E84-426E-40DD-AFC4-6F175D3DCCD1}">
              <a14:hiddenFill xmlns:a14="http://schemas.microsoft.com/office/drawing/2010/main">
                <a:solidFill>
                  <a:srgbClr val="FFFFFF"/>
                </a:solidFill>
              </a14:hiddenFill>
            </a:ext>
          </a:extLst>
        </p:spPr>
      </p:pic>
      <p:pic>
        <p:nvPicPr>
          <p:cNvPr id="47111" name="Picture 7" descr="ri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0"/>
            <a:ext cx="4191000" cy="3421063"/>
          </a:xfrm>
          <a:prstGeom prst="rect">
            <a:avLst/>
          </a:prstGeom>
          <a:noFill/>
          <a:extLst>
            <a:ext uri="{909E8E84-426E-40DD-AFC4-6F175D3DCCD1}">
              <a14:hiddenFill xmlns:a14="http://schemas.microsoft.com/office/drawing/2010/main">
                <a:solidFill>
                  <a:srgbClr val="FFFFFF"/>
                </a:solidFill>
              </a14:hiddenFill>
            </a:ext>
          </a:extLst>
        </p:spPr>
      </p:pic>
      <p:pic>
        <p:nvPicPr>
          <p:cNvPr id="47113" name="Picture 9" descr="wild-brook-wa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600" y="3022600"/>
            <a:ext cx="5105400" cy="383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200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Standing water</a:t>
            </a:r>
          </a:p>
        </p:txBody>
      </p:sp>
      <p:sp>
        <p:nvSpPr>
          <p:cNvPr id="48131" name="Rectangle 3"/>
          <p:cNvSpPr>
            <a:spLocks noGrp="1" noChangeArrowheads="1"/>
          </p:cNvSpPr>
          <p:nvPr>
            <p:ph type="body" idx="1"/>
          </p:nvPr>
        </p:nvSpPr>
        <p:spPr/>
        <p:txBody>
          <a:bodyPr/>
          <a:lstStyle/>
          <a:p>
            <a:endParaRPr lang="en-US"/>
          </a:p>
        </p:txBody>
      </p:sp>
      <p:pic>
        <p:nvPicPr>
          <p:cNvPr id="48135" name="Picture 7" descr="CraterLake82_crater_lake_and_wizard_island_09-82_m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76575"/>
            <a:ext cx="5715000" cy="3781425"/>
          </a:xfrm>
          <a:prstGeom prst="rect">
            <a:avLst/>
          </a:prstGeom>
          <a:noFill/>
          <a:extLst>
            <a:ext uri="{909E8E84-426E-40DD-AFC4-6F175D3DCCD1}">
              <a14:hiddenFill xmlns:a14="http://schemas.microsoft.com/office/drawing/2010/main">
                <a:solidFill>
                  <a:srgbClr val="FFFFFF"/>
                </a:solidFill>
              </a14:hiddenFill>
            </a:ext>
          </a:extLst>
        </p:spPr>
      </p:pic>
      <p:pic>
        <p:nvPicPr>
          <p:cNvPr id="48133" name="Picture 5" descr="uesc_04_img02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24000"/>
            <a:ext cx="5791200" cy="4792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483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endParaRPr lang="en-US"/>
          </a:p>
        </p:txBody>
      </p:sp>
      <p:sp>
        <p:nvSpPr>
          <p:cNvPr id="60419" name="Rectangle 3"/>
          <p:cNvSpPr>
            <a:spLocks noGrp="1" noChangeArrowheads="1"/>
          </p:cNvSpPr>
          <p:nvPr>
            <p:ph type="body" idx="1"/>
          </p:nvPr>
        </p:nvSpPr>
        <p:spPr/>
        <p:txBody>
          <a:bodyPr/>
          <a:lstStyle/>
          <a:p>
            <a:endParaRPr lang="en-US"/>
          </a:p>
        </p:txBody>
      </p:sp>
      <p:pic>
        <p:nvPicPr>
          <p:cNvPr id="60421" name="Picture 5" descr="phyto_malass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46038"/>
            <a:ext cx="3819525" cy="2762250"/>
          </a:xfrm>
          <a:prstGeom prst="rect">
            <a:avLst/>
          </a:prstGeom>
          <a:noFill/>
          <a:extLst>
            <a:ext uri="{909E8E84-426E-40DD-AFC4-6F175D3DCCD1}">
              <a14:hiddenFill xmlns:a14="http://schemas.microsoft.com/office/drawing/2010/main">
                <a:solidFill>
                  <a:srgbClr val="FFFFFF"/>
                </a:solidFill>
              </a14:hiddenFill>
            </a:ext>
          </a:extLst>
        </p:spPr>
      </p:pic>
      <p:pic>
        <p:nvPicPr>
          <p:cNvPr id="60423" name="Picture 7" descr="phytoplankto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0"/>
            <a:ext cx="371475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60425" name="Picture 9" descr="zooplank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5715000" cy="3409950"/>
          </a:xfrm>
          <a:prstGeom prst="rect">
            <a:avLst/>
          </a:prstGeom>
          <a:noFill/>
          <a:extLst>
            <a:ext uri="{909E8E84-426E-40DD-AFC4-6F175D3DCCD1}">
              <a14:hiddenFill xmlns:a14="http://schemas.microsoft.com/office/drawing/2010/main">
                <a:solidFill>
                  <a:srgbClr val="FFFFFF"/>
                </a:solidFill>
              </a14:hiddenFill>
            </a:ext>
          </a:extLst>
        </p:spPr>
      </p:pic>
      <p:pic>
        <p:nvPicPr>
          <p:cNvPr id="60427" name="Picture 11" descr="zooplankton_lifts_13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2978150"/>
            <a:ext cx="4191000" cy="38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234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85800" y="0"/>
            <a:ext cx="8229600" cy="1143000"/>
          </a:xfrm>
        </p:spPr>
        <p:txBody>
          <a:bodyPr/>
          <a:lstStyle/>
          <a:p>
            <a:r>
              <a:rPr lang="en-US"/>
              <a:t>Freshwater wetlands</a:t>
            </a:r>
          </a:p>
        </p:txBody>
      </p:sp>
      <p:sp>
        <p:nvSpPr>
          <p:cNvPr id="49155" name="Rectangle 3"/>
          <p:cNvSpPr>
            <a:spLocks noGrp="1" noChangeArrowheads="1"/>
          </p:cNvSpPr>
          <p:nvPr>
            <p:ph type="body" idx="1"/>
          </p:nvPr>
        </p:nvSpPr>
        <p:spPr/>
        <p:txBody>
          <a:bodyPr/>
          <a:lstStyle/>
          <a:p>
            <a:endParaRPr lang="en-US"/>
          </a:p>
        </p:txBody>
      </p:sp>
      <p:pic>
        <p:nvPicPr>
          <p:cNvPr id="49157" name="Picture 5" descr="sw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71850"/>
            <a:ext cx="464820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49159" name="Picture 7" descr="b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462338"/>
            <a:ext cx="5105400" cy="3395662"/>
          </a:xfrm>
          <a:prstGeom prst="rect">
            <a:avLst/>
          </a:prstGeom>
          <a:noFill/>
          <a:extLst>
            <a:ext uri="{909E8E84-426E-40DD-AFC4-6F175D3DCCD1}">
              <a14:hiddenFill xmlns:a14="http://schemas.microsoft.com/office/drawing/2010/main">
                <a:solidFill>
                  <a:srgbClr val="FFFFFF"/>
                </a:solidFill>
              </a14:hiddenFill>
            </a:ext>
          </a:extLst>
        </p:spPr>
      </p:pic>
      <p:pic>
        <p:nvPicPr>
          <p:cNvPr id="49161" name="Picture 9" descr="salt_mar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1066800"/>
            <a:ext cx="4286250" cy="2733675"/>
          </a:xfrm>
          <a:prstGeom prst="rect">
            <a:avLst/>
          </a:prstGeom>
          <a:noFill/>
          <a:extLst>
            <a:ext uri="{909E8E84-426E-40DD-AFC4-6F175D3DCCD1}">
              <a14:hiddenFill xmlns:a14="http://schemas.microsoft.com/office/drawing/2010/main">
                <a:solidFill>
                  <a:srgbClr val="FFFFFF"/>
                </a:solidFill>
              </a14:hiddenFill>
            </a:ext>
          </a:extLst>
        </p:spPr>
      </p:pic>
      <p:pic>
        <p:nvPicPr>
          <p:cNvPr id="49163" name="Picture 11" descr="hopkins-congaree-swamp-national-monument-sc1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14400"/>
            <a:ext cx="4876800" cy="280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717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Estuaries</a:t>
            </a:r>
          </a:p>
        </p:txBody>
      </p:sp>
      <p:sp>
        <p:nvSpPr>
          <p:cNvPr id="46083" name="Rectangle 3"/>
          <p:cNvSpPr>
            <a:spLocks noGrp="1" noChangeArrowheads="1"/>
          </p:cNvSpPr>
          <p:nvPr>
            <p:ph type="body" idx="1"/>
          </p:nvPr>
        </p:nvSpPr>
        <p:spPr/>
        <p:txBody>
          <a:bodyPr/>
          <a:lstStyle/>
          <a:p>
            <a:r>
              <a:rPr lang="en-US"/>
              <a:t>Formed where rivers meet the sea</a:t>
            </a:r>
          </a:p>
        </p:txBody>
      </p:sp>
      <p:pic>
        <p:nvPicPr>
          <p:cNvPr id="46087" name="Picture 7" descr="Klamath_river_estu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600325"/>
            <a:ext cx="619125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414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Marine Ecosystems p. 109</a:t>
            </a:r>
          </a:p>
        </p:txBody>
      </p:sp>
      <p:sp>
        <p:nvSpPr>
          <p:cNvPr id="50179" name="Rectangle 3"/>
          <p:cNvSpPr>
            <a:spLocks noGrp="1" noChangeArrowheads="1"/>
          </p:cNvSpPr>
          <p:nvPr>
            <p:ph type="body" idx="1"/>
          </p:nvPr>
        </p:nvSpPr>
        <p:spPr>
          <a:xfrm>
            <a:off x="457200" y="1600200"/>
            <a:ext cx="8229600" cy="5105400"/>
          </a:xfrm>
        </p:spPr>
        <p:txBody>
          <a:bodyPr/>
          <a:lstStyle/>
          <a:p>
            <a:pPr>
              <a:lnSpc>
                <a:spcPct val="80000"/>
              </a:lnSpc>
            </a:pPr>
            <a:r>
              <a:rPr lang="en-US" sz="1800"/>
              <a:t>Photic zone (200 m)</a:t>
            </a:r>
          </a:p>
          <a:p>
            <a:pPr lvl="1">
              <a:lnSpc>
                <a:spcPct val="80000"/>
              </a:lnSpc>
            </a:pPr>
            <a:r>
              <a:rPr lang="en-US" sz="1600"/>
              <a:t>Light for energy</a:t>
            </a:r>
          </a:p>
          <a:p>
            <a:pPr>
              <a:lnSpc>
                <a:spcPct val="80000"/>
              </a:lnSpc>
            </a:pPr>
            <a:r>
              <a:rPr lang="en-US" sz="1800"/>
              <a:t>Aphotic zone</a:t>
            </a:r>
          </a:p>
          <a:p>
            <a:pPr lvl="1">
              <a:lnSpc>
                <a:spcPct val="80000"/>
              </a:lnSpc>
            </a:pPr>
            <a:r>
              <a:rPr lang="en-US" sz="1600"/>
              <a:t>Chemosynthetic bacteria/autotrophs use chemicals for energy (p.68)</a:t>
            </a:r>
          </a:p>
          <a:p>
            <a:pPr>
              <a:lnSpc>
                <a:spcPct val="80000"/>
              </a:lnSpc>
            </a:pPr>
            <a:r>
              <a:rPr lang="en-US" sz="1800"/>
              <a:t>Intertidal zone</a:t>
            </a:r>
          </a:p>
          <a:p>
            <a:pPr lvl="1">
              <a:lnSpc>
                <a:spcPct val="80000"/>
              </a:lnSpc>
            </a:pPr>
            <a:r>
              <a:rPr lang="en-US" sz="1600"/>
              <a:t>Organisms are exposed to seawater, and in sunlight</a:t>
            </a:r>
          </a:p>
          <a:p>
            <a:pPr lvl="1">
              <a:lnSpc>
                <a:spcPct val="80000"/>
              </a:lnSpc>
            </a:pPr>
            <a:r>
              <a:rPr lang="en-US" sz="1600"/>
              <a:t>Snails, sea urchins, sea-stars</a:t>
            </a:r>
          </a:p>
          <a:p>
            <a:pPr>
              <a:lnSpc>
                <a:spcPct val="80000"/>
              </a:lnSpc>
            </a:pPr>
            <a:r>
              <a:rPr lang="en-US" sz="1800"/>
              <a:t>Coastal ocean</a:t>
            </a:r>
          </a:p>
          <a:p>
            <a:pPr lvl="1">
              <a:lnSpc>
                <a:spcPct val="80000"/>
              </a:lnSpc>
            </a:pPr>
            <a:r>
              <a:rPr lang="en-US" sz="1600"/>
              <a:t>Low tide to the edge of the continental shelf (photic zone)</a:t>
            </a:r>
          </a:p>
          <a:p>
            <a:pPr lvl="1">
              <a:lnSpc>
                <a:spcPct val="80000"/>
              </a:lnSpc>
            </a:pPr>
            <a:r>
              <a:rPr lang="en-US" sz="1600"/>
              <a:t>Kelp forests grow 50 cm a day</a:t>
            </a:r>
          </a:p>
          <a:p>
            <a:pPr lvl="1">
              <a:lnSpc>
                <a:spcPct val="80000"/>
              </a:lnSpc>
            </a:pPr>
            <a:r>
              <a:rPr lang="en-US" sz="1600"/>
              <a:t>Coral reefs in tropical warm coastal oceans (p.111)</a:t>
            </a:r>
          </a:p>
          <a:p>
            <a:pPr>
              <a:lnSpc>
                <a:spcPct val="80000"/>
              </a:lnSpc>
            </a:pPr>
            <a:r>
              <a:rPr lang="en-US" sz="1800"/>
              <a:t>Open ocean</a:t>
            </a:r>
          </a:p>
          <a:p>
            <a:pPr lvl="1">
              <a:lnSpc>
                <a:spcPct val="80000"/>
              </a:lnSpc>
            </a:pPr>
            <a:r>
              <a:rPr lang="en-US" sz="1600"/>
              <a:t>From continental shelf outward</a:t>
            </a:r>
          </a:p>
          <a:p>
            <a:pPr lvl="1">
              <a:lnSpc>
                <a:spcPct val="80000"/>
              </a:lnSpc>
            </a:pPr>
            <a:r>
              <a:rPr lang="en-US" sz="1600"/>
              <a:t>90% of surface area of oceans</a:t>
            </a:r>
          </a:p>
          <a:p>
            <a:pPr>
              <a:lnSpc>
                <a:spcPct val="80000"/>
              </a:lnSpc>
            </a:pPr>
            <a:r>
              <a:rPr lang="en-US" sz="1800"/>
              <a:t>Benthic zone </a:t>
            </a:r>
          </a:p>
          <a:p>
            <a:pPr lvl="1">
              <a:lnSpc>
                <a:spcPct val="80000"/>
              </a:lnSpc>
            </a:pPr>
            <a:r>
              <a:rPr lang="en-US" sz="1600"/>
              <a:t>Benthos live on the bottom</a:t>
            </a:r>
          </a:p>
          <a:p>
            <a:pPr lvl="1">
              <a:lnSpc>
                <a:spcPct val="80000"/>
              </a:lnSpc>
            </a:pPr>
            <a:r>
              <a:rPr lang="en-US" sz="1600"/>
              <a:t>From the coast to the open ocean</a:t>
            </a:r>
          </a:p>
          <a:p>
            <a:pPr lvl="1">
              <a:lnSpc>
                <a:spcPct val="80000"/>
              </a:lnSpc>
            </a:pPr>
            <a:r>
              <a:rPr lang="en-US" sz="1600"/>
              <a:t>Feed on dead organic material (detritus)</a:t>
            </a:r>
          </a:p>
          <a:p>
            <a:pPr lvl="1">
              <a:lnSpc>
                <a:spcPct val="80000"/>
              </a:lnSpc>
            </a:pPr>
            <a:r>
              <a:rPr lang="en-US" sz="1600"/>
              <a:t>Chemosynthetic bacteria and autotrophs are here</a:t>
            </a:r>
          </a:p>
        </p:txBody>
      </p:sp>
    </p:spTree>
    <p:extLst>
      <p:ext uri="{BB962C8B-B14F-4D97-AF65-F5344CB8AC3E}">
        <p14:creationId xmlns:p14="http://schemas.microsoft.com/office/powerpoint/2010/main" val="743291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endParaRPr lang="en-US"/>
          </a:p>
        </p:txBody>
      </p:sp>
      <p:sp>
        <p:nvSpPr>
          <p:cNvPr id="51203" name="Rectangle 3"/>
          <p:cNvSpPr>
            <a:spLocks noGrp="1" noChangeArrowheads="1"/>
          </p:cNvSpPr>
          <p:nvPr>
            <p:ph type="body" idx="1"/>
          </p:nvPr>
        </p:nvSpPr>
        <p:spPr/>
        <p:txBody>
          <a:bodyPr/>
          <a:lstStyle/>
          <a:p>
            <a:endParaRPr lang="en-US"/>
          </a:p>
        </p:txBody>
      </p:sp>
      <p:pic>
        <p:nvPicPr>
          <p:cNvPr id="51205" name="Picture 5" descr="PelagicZone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46038"/>
            <a:ext cx="7540625" cy="682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507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sp>
        <p:nvSpPr>
          <p:cNvPr id="3" name="Content Placeholder 2"/>
          <p:cNvSpPr>
            <a:spLocks noGrp="1"/>
          </p:cNvSpPr>
          <p:nvPr>
            <p:ph idx="1"/>
          </p:nvPr>
        </p:nvSpPr>
        <p:spPr/>
        <p:txBody>
          <a:bodyPr/>
          <a:lstStyle/>
          <a:p>
            <a:pPr marL="0" indent="0">
              <a:buNone/>
            </a:pPr>
            <a:r>
              <a:rPr lang="en-US" dirty="0" smtClean="0"/>
              <a:t>3. Diagram </a:t>
            </a:r>
            <a:r>
              <a:rPr lang="en-US" dirty="0"/>
              <a:t>the carbon, nitrogen, phosphate, and water cycles in an </a:t>
            </a:r>
            <a:r>
              <a:rPr lang="en-US" i="1" dirty="0"/>
              <a:t>ecosystem</a:t>
            </a:r>
            <a:endParaRPr lang="en-US" dirty="0"/>
          </a:p>
          <a:p>
            <a:pPr marL="0" indent="0">
              <a:buNone/>
            </a:pPr>
            <a:endParaRPr lang="en-US" dirty="0"/>
          </a:p>
        </p:txBody>
      </p:sp>
    </p:spTree>
    <p:extLst>
      <p:ext uri="{BB962C8B-B14F-4D97-AF65-F5344CB8AC3E}">
        <p14:creationId xmlns:p14="http://schemas.microsoft.com/office/powerpoint/2010/main" val="3398898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304800"/>
            <a:ext cx="81280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674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26459992"/>
              </p:ext>
            </p:extLst>
          </p:nvPr>
        </p:nvGraphicFramePr>
        <p:xfrm>
          <a:off x="685800" y="1752600"/>
          <a:ext cx="8001000" cy="3962400"/>
        </p:xfrm>
        <a:graphic>
          <a:graphicData uri="http://schemas.openxmlformats.org/drawingml/2006/table">
            <a:tbl>
              <a:tblPr>
                <a:tableStyleId>{5C22544A-7EE6-4342-B048-85BDC9FD1C3A}</a:tableStyleId>
              </a:tblPr>
              <a:tblGrid>
                <a:gridCol w="8001000"/>
              </a:tblGrid>
              <a:tr h="2641600">
                <a:tc>
                  <a:txBody>
                    <a:bodyPr/>
                    <a:lstStyle/>
                    <a:p>
                      <a:pPr marL="0" marR="0">
                        <a:spcBef>
                          <a:spcPts val="0"/>
                        </a:spcBef>
                        <a:spcAft>
                          <a:spcPts val="0"/>
                        </a:spcAft>
                      </a:pPr>
                      <a:r>
                        <a:rPr lang="en-US" sz="2400" dirty="0" smtClean="0">
                          <a:effectLst/>
                        </a:rPr>
                        <a:t>Students </a:t>
                      </a:r>
                      <a:r>
                        <a:rPr lang="en-US" sz="2400" dirty="0">
                          <a:effectLst/>
                        </a:rPr>
                        <a:t>shall demonstrate an understanding of ecological and behavioral relationships among </a:t>
                      </a:r>
                      <a:r>
                        <a:rPr lang="en-US" sz="2400" dirty="0" smtClean="0">
                          <a:effectLst/>
                        </a:rPr>
                        <a:t>organisms</a:t>
                      </a:r>
                      <a:r>
                        <a:rPr lang="en-US" sz="2400" dirty="0">
                          <a:effectLst/>
                        </a:rPr>
                        <a:t>.</a:t>
                      </a:r>
                      <a:endParaRPr lang="en-US" sz="2400" dirty="0">
                        <a:effectLst/>
                        <a:latin typeface="Arial"/>
                        <a:ea typeface="Times New Roman"/>
                        <a:cs typeface="Times New Roman"/>
                      </a:endParaRPr>
                    </a:p>
                  </a:txBody>
                  <a:tcPr marL="68580" marR="68580" marT="0" marB="0"/>
                </a:tc>
              </a:tr>
              <a:tr h="1320800">
                <a:tc>
                  <a:txBody>
                    <a:bodyPr/>
                    <a:lstStyle/>
                    <a:p>
                      <a:pPr marL="0" marR="0">
                        <a:spcBef>
                          <a:spcPts val="0"/>
                        </a:spcBef>
                        <a:spcAft>
                          <a:spcPts val="0"/>
                        </a:spcAft>
                      </a:pPr>
                      <a:r>
                        <a:rPr lang="en-US" sz="2400" dirty="0" smtClean="0">
                          <a:effectLst/>
                        </a:rPr>
                        <a:t>Students </a:t>
                      </a:r>
                      <a:r>
                        <a:rPr lang="en-US" sz="2400" dirty="0">
                          <a:effectLst/>
                        </a:rPr>
                        <a:t>shall demonstrate an understanding of the ecological impact of global issues.</a:t>
                      </a:r>
                      <a:endParaRPr lang="en-US" sz="2400" dirty="0">
                        <a:effectLst/>
                        <a:latin typeface="Times New Roman"/>
                        <a:ea typeface="Times New Roman"/>
                      </a:endParaRPr>
                    </a:p>
                  </a:txBody>
                  <a:tcPr marL="68580" marR="68580" marT="0" marB="0"/>
                </a:tc>
              </a:tr>
            </a:tbl>
          </a:graphicData>
        </a:graphic>
      </p:graphicFrame>
    </p:spTree>
    <p:extLst>
      <p:ext uri="{BB962C8B-B14F-4D97-AF65-F5344CB8AC3E}">
        <p14:creationId xmlns:p14="http://schemas.microsoft.com/office/powerpoint/2010/main" val="4169015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http://www.fossweb.com/resources/pictures/1632785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5192"/>
            <a:ext cx="7488936"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77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790" y="152400"/>
            <a:ext cx="7738288"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5974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86" y="533401"/>
            <a:ext cx="8422014" cy="5763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6375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sp>
        <p:nvSpPr>
          <p:cNvPr id="3" name="Content Placeholder 2"/>
          <p:cNvSpPr>
            <a:spLocks noGrp="1"/>
          </p:cNvSpPr>
          <p:nvPr>
            <p:ph idx="1"/>
          </p:nvPr>
        </p:nvSpPr>
        <p:spPr/>
        <p:txBody>
          <a:bodyPr/>
          <a:lstStyle/>
          <a:p>
            <a:pPr marL="0" indent="0">
              <a:buNone/>
            </a:pPr>
            <a:r>
              <a:rPr lang="en-US" dirty="0" smtClean="0"/>
              <a:t>4. </a:t>
            </a:r>
            <a:r>
              <a:rPr lang="en-US" dirty="0"/>
              <a:t>Analyze an </a:t>
            </a:r>
            <a:r>
              <a:rPr lang="en-US" i="1" dirty="0"/>
              <a:t>ecosystem’s</a:t>
            </a:r>
            <a:r>
              <a:rPr lang="en-US" dirty="0"/>
              <a:t> energy flow through food chains, food webs, and </a:t>
            </a:r>
            <a:r>
              <a:rPr lang="en-US" i="1" dirty="0"/>
              <a:t>energy pyramids</a:t>
            </a:r>
            <a:endParaRPr lang="en-US" dirty="0"/>
          </a:p>
          <a:p>
            <a:pPr marL="0" indent="0">
              <a:buNone/>
            </a:pPr>
            <a:endParaRPr lang="en-US" dirty="0"/>
          </a:p>
        </p:txBody>
      </p:sp>
    </p:spTree>
    <p:extLst>
      <p:ext uri="{BB962C8B-B14F-4D97-AF65-F5344CB8AC3E}">
        <p14:creationId xmlns:p14="http://schemas.microsoft.com/office/powerpoint/2010/main" val="1713218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pPr>
              <a:defRPr/>
            </a:pPr>
            <a:fld id="{6F059D11-46D0-49AA-B464-5BBBB864F847}" type="slidenum">
              <a:rPr lang="en-US"/>
              <a:pPr>
                <a:defRPr/>
              </a:pPr>
              <a:t>24</a:t>
            </a:fld>
            <a:endParaRPr lang="en-US"/>
          </a:p>
        </p:txBody>
      </p:sp>
      <p:pic>
        <p:nvPicPr>
          <p:cNvPr id="5123" name="Picture 5" descr="j02335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762000"/>
            <a:ext cx="33178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 Box 8"/>
          <p:cNvSpPr txBox="1">
            <a:spLocks noChangeArrowheads="1"/>
          </p:cNvSpPr>
          <p:nvPr/>
        </p:nvSpPr>
        <p:spPr bwMode="auto">
          <a:xfrm>
            <a:off x="3429000" y="990600"/>
            <a:ext cx="5334000" cy="2225675"/>
          </a:xfrm>
          <a:prstGeom prst="rect">
            <a:avLst/>
          </a:prstGeom>
          <a:noFill/>
          <a:ln w="9525">
            <a:noFill/>
            <a:miter lim="800000"/>
            <a:headEnd/>
            <a:tailEnd/>
          </a:ln>
          <a:effectLst/>
        </p:spPr>
        <p:txBody>
          <a:bodyPr>
            <a:spAutoFit/>
          </a:bodyPr>
          <a:lstStyle/>
          <a:p>
            <a:pPr>
              <a:spcBef>
                <a:spcPct val="50000"/>
              </a:spcBef>
              <a:buFontTx/>
              <a:buChar char="•"/>
              <a:defRPr/>
            </a:pPr>
            <a:r>
              <a:rPr lang="en-US" sz="4000" b="1" dirty="0">
                <a:solidFill>
                  <a:srgbClr val="FF0000"/>
                </a:solidFill>
                <a:effectLst>
                  <a:outerShdw blurRad="38100" dist="38100" dir="2700000" algn="tl">
                    <a:srgbClr val="C0C0C0"/>
                  </a:outerShdw>
                </a:effectLst>
                <a:latin typeface="Comic Sans MS" pitchFamily="66" charset="0"/>
                <a:cs typeface="Arial" charset="0"/>
              </a:rPr>
              <a:t>Begins with the SUN</a:t>
            </a:r>
          </a:p>
          <a:p>
            <a:pPr>
              <a:spcBef>
                <a:spcPct val="50000"/>
              </a:spcBef>
              <a:buFontTx/>
              <a:buChar char="•"/>
              <a:defRPr/>
            </a:pPr>
            <a:r>
              <a:rPr lang="en-US" sz="4000" b="1" dirty="0">
                <a:solidFill>
                  <a:srgbClr val="FF0000"/>
                </a:solidFill>
                <a:effectLst>
                  <a:outerShdw blurRad="38100" dist="38100" dir="2700000" algn="tl">
                    <a:srgbClr val="C0C0C0"/>
                  </a:outerShdw>
                </a:effectLst>
                <a:latin typeface="Comic Sans MS" pitchFamily="66" charset="0"/>
                <a:cs typeface="Arial" charset="0"/>
              </a:rPr>
              <a:t>Photosynthesis</a:t>
            </a:r>
          </a:p>
        </p:txBody>
      </p:sp>
      <p:sp>
        <p:nvSpPr>
          <p:cNvPr id="5125" name="Text Box 9"/>
          <p:cNvSpPr txBox="1">
            <a:spLocks noChangeArrowheads="1"/>
          </p:cNvSpPr>
          <p:nvPr/>
        </p:nvSpPr>
        <p:spPr bwMode="auto">
          <a:xfrm>
            <a:off x="228600" y="4572000"/>
            <a:ext cx="8382000" cy="10668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n-US" sz="3200">
                <a:solidFill>
                  <a:srgbClr val="000066"/>
                </a:solidFill>
              </a:rPr>
              <a:t>6CO</a:t>
            </a:r>
            <a:r>
              <a:rPr lang="en-US" sz="3200" baseline="-25000">
                <a:solidFill>
                  <a:srgbClr val="000066"/>
                </a:solidFill>
              </a:rPr>
              <a:t>2</a:t>
            </a:r>
            <a:r>
              <a:rPr lang="en-US" sz="3200">
                <a:solidFill>
                  <a:srgbClr val="000066"/>
                </a:solidFill>
              </a:rPr>
              <a:t> + 6H</a:t>
            </a:r>
            <a:r>
              <a:rPr lang="en-US" sz="3200" baseline="-25000">
                <a:solidFill>
                  <a:srgbClr val="000066"/>
                </a:solidFill>
              </a:rPr>
              <a:t>2</a:t>
            </a:r>
            <a:r>
              <a:rPr lang="en-US" sz="3200">
                <a:solidFill>
                  <a:srgbClr val="000066"/>
                </a:solidFill>
              </a:rPr>
              <a:t>O + sunlight &amp; chlorophyll </a:t>
            </a:r>
            <a:r>
              <a:rPr lang="en-US" sz="3200">
                <a:solidFill>
                  <a:srgbClr val="000066"/>
                </a:solidFill>
                <a:sym typeface="Wingdings" pitchFamily="2" charset="2"/>
              </a:rPr>
              <a:t></a:t>
            </a:r>
            <a:r>
              <a:rPr lang="en-US" sz="3200">
                <a:solidFill>
                  <a:srgbClr val="000066"/>
                </a:solidFill>
              </a:rPr>
              <a:t>C6H</a:t>
            </a:r>
            <a:r>
              <a:rPr lang="en-US" sz="3200" baseline="-25000">
                <a:solidFill>
                  <a:srgbClr val="000066"/>
                </a:solidFill>
              </a:rPr>
              <a:t>12</a:t>
            </a:r>
            <a:r>
              <a:rPr lang="en-US" sz="3200">
                <a:solidFill>
                  <a:srgbClr val="000066"/>
                </a:solidFill>
              </a:rPr>
              <a:t>O</a:t>
            </a:r>
            <a:r>
              <a:rPr lang="en-US" sz="3200" baseline="-25000">
                <a:solidFill>
                  <a:srgbClr val="000066"/>
                </a:solidFill>
              </a:rPr>
              <a:t>6</a:t>
            </a:r>
            <a:r>
              <a:rPr lang="en-US" sz="3200">
                <a:solidFill>
                  <a:srgbClr val="000066"/>
                </a:solidFill>
              </a:rPr>
              <a:t> + 6O</a:t>
            </a:r>
            <a:r>
              <a:rPr lang="en-US" sz="3200" baseline="-25000">
                <a:solidFill>
                  <a:srgbClr val="000066"/>
                </a:solidFill>
              </a:rPr>
              <a:t>2</a:t>
            </a:r>
            <a:r>
              <a:rPr lang="en-US" sz="3200">
                <a:solidFill>
                  <a:srgbClr val="000066"/>
                </a:solidFill>
              </a:rPr>
              <a:t> </a:t>
            </a:r>
          </a:p>
        </p:txBody>
      </p:sp>
      <p:sp>
        <p:nvSpPr>
          <p:cNvPr id="8" name="Footer Placeholder 7"/>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2058743897"/>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pPr>
              <a:defRPr/>
            </a:pPr>
            <a:fld id="{590BCE23-C36E-48BB-9504-ED73F164DAC5}" type="slidenum">
              <a:rPr lang="en-US"/>
              <a:pPr>
                <a:defRPr/>
              </a:pPr>
              <a:t>25</a:t>
            </a:fld>
            <a:endParaRPr lang="en-US"/>
          </a:p>
        </p:txBody>
      </p:sp>
      <p:sp>
        <p:nvSpPr>
          <p:cNvPr id="4099" name="Rectangle 3"/>
          <p:cNvSpPr>
            <a:spLocks noGrp="1" noChangeArrowheads="1"/>
          </p:cNvSpPr>
          <p:nvPr>
            <p:ph type="body" sz="half" idx="1"/>
          </p:nvPr>
        </p:nvSpPr>
        <p:spPr>
          <a:xfrm>
            <a:off x="304800" y="0"/>
            <a:ext cx="8382000" cy="3429000"/>
          </a:xfrm>
        </p:spPr>
        <p:txBody>
          <a:bodyPr>
            <a:normAutofit lnSpcReduction="10000"/>
          </a:bodyPr>
          <a:lstStyle/>
          <a:p>
            <a:pPr marL="0" indent="0" algn="ctr" eaLnBrk="1" hangingPunct="1">
              <a:defRPr/>
            </a:pPr>
            <a:r>
              <a:rPr lang="en-US" sz="4400" dirty="0" smtClean="0">
                <a:solidFill>
                  <a:srgbClr val="FF0000"/>
                </a:solidFill>
                <a:effectLst>
                  <a:outerShdw blurRad="38100" dist="38100" dir="2700000" algn="tl">
                    <a:srgbClr val="C0C0C0"/>
                  </a:outerShdw>
                </a:effectLst>
                <a:latin typeface="Comic Sans MS" pitchFamily="66" charset="0"/>
              </a:rPr>
              <a:t>Photosynthesis</a:t>
            </a:r>
          </a:p>
          <a:p>
            <a:pPr marL="0" indent="0" eaLnBrk="1" hangingPunct="1">
              <a:buFontTx/>
              <a:buChar char="•"/>
              <a:defRPr/>
            </a:pPr>
            <a:r>
              <a:rPr lang="en-US" sz="3200" dirty="0" smtClean="0">
                <a:solidFill>
                  <a:srgbClr val="000066"/>
                </a:solidFill>
                <a:effectLst>
                  <a:outerShdw blurRad="38100" dist="38100" dir="2700000" algn="tl">
                    <a:srgbClr val="C0C0C0"/>
                  </a:outerShdw>
                </a:effectLst>
                <a:latin typeface="Comic Sans MS" pitchFamily="66" charset="0"/>
              </a:rPr>
              <a:t>Chemical reaction where green plants use </a:t>
            </a:r>
            <a:r>
              <a:rPr lang="en-US" sz="3200" dirty="0" smtClean="0">
                <a:solidFill>
                  <a:srgbClr val="CC3300"/>
                </a:solidFill>
                <a:effectLst>
                  <a:outerShdw blurRad="38100" dist="38100" dir="2700000" algn="tl">
                    <a:srgbClr val="C0C0C0"/>
                  </a:outerShdw>
                </a:effectLst>
                <a:latin typeface="Comic Sans MS" pitchFamily="66" charset="0"/>
              </a:rPr>
              <a:t>water &amp; carbon dioxide</a:t>
            </a:r>
            <a:r>
              <a:rPr lang="en-US" sz="3200" dirty="0" smtClean="0">
                <a:solidFill>
                  <a:srgbClr val="000066"/>
                </a:solidFill>
                <a:effectLst>
                  <a:outerShdw blurRad="38100" dist="38100" dir="2700000" algn="tl">
                    <a:srgbClr val="C0C0C0"/>
                  </a:outerShdw>
                </a:effectLst>
                <a:latin typeface="Comic Sans MS" pitchFamily="66" charset="0"/>
              </a:rPr>
              <a:t> to store the </a:t>
            </a:r>
            <a:r>
              <a:rPr lang="en-US" sz="3200" dirty="0" smtClean="0">
                <a:solidFill>
                  <a:srgbClr val="CC3300"/>
                </a:solidFill>
                <a:effectLst>
                  <a:outerShdw blurRad="38100" dist="38100" dir="2700000" algn="tl">
                    <a:srgbClr val="C0C0C0"/>
                  </a:outerShdw>
                </a:effectLst>
                <a:latin typeface="Comic Sans MS" pitchFamily="66" charset="0"/>
              </a:rPr>
              <a:t>sun’s energy in glucose</a:t>
            </a:r>
          </a:p>
          <a:p>
            <a:pPr marL="0" indent="0" eaLnBrk="1" hangingPunct="1">
              <a:buFontTx/>
              <a:buChar char="•"/>
              <a:defRPr/>
            </a:pPr>
            <a:r>
              <a:rPr lang="en-US" sz="3200" dirty="0" smtClean="0">
                <a:solidFill>
                  <a:srgbClr val="000066"/>
                </a:solidFill>
                <a:effectLst>
                  <a:outerShdw blurRad="38100" dist="38100" dir="2700000" algn="tl">
                    <a:srgbClr val="C0C0C0"/>
                  </a:outerShdw>
                </a:effectLst>
                <a:latin typeface="Comic Sans MS" pitchFamily="66" charset="0"/>
              </a:rPr>
              <a:t>ENERGY is stored in glucose</a:t>
            </a:r>
          </a:p>
          <a:p>
            <a:pPr marL="0" indent="0" eaLnBrk="1" hangingPunct="1">
              <a:buFontTx/>
              <a:buChar char="•"/>
              <a:defRPr/>
            </a:pPr>
            <a:r>
              <a:rPr lang="en-US" sz="3200" dirty="0" smtClean="0">
                <a:solidFill>
                  <a:srgbClr val="000066"/>
                </a:solidFill>
                <a:effectLst>
                  <a:outerShdw blurRad="38100" dist="38100" dir="2700000" algn="tl">
                    <a:srgbClr val="C0C0C0"/>
                  </a:outerShdw>
                </a:effectLst>
                <a:latin typeface="Comic Sans MS" pitchFamily="66" charset="0"/>
              </a:rPr>
              <a:t>Glucose is stored as starch in plants</a:t>
            </a:r>
          </a:p>
        </p:txBody>
      </p:sp>
      <p:pic>
        <p:nvPicPr>
          <p:cNvPr id="6148" name="Picture 14" descr="photosynthesis"/>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371600" y="3429000"/>
            <a:ext cx="5410200" cy="3228975"/>
          </a:xfrm>
          <a:noFill/>
        </p:spPr>
      </p:pic>
      <p:sp>
        <p:nvSpPr>
          <p:cNvPr id="7" name="Footer Placeholder 6"/>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2078139837"/>
      </p:ext>
    </p:extLst>
  </p:cSld>
  <p:clrMapOvr>
    <a:masterClrMapping/>
  </p:clrMapOvr>
  <p:transition spd="slow" advTm="2000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box(in)">
                                      <p:cBhvr>
                                        <p:cTn id="7" dur="500"/>
                                        <p:tgtEl>
                                          <p:spTgt spid="40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box(in)">
                                      <p:cBhvr>
                                        <p:cTn id="12" dur="500"/>
                                        <p:tgtEl>
                                          <p:spTgt spid="40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box(in)">
                                      <p:cBhvr>
                                        <p:cTn id="17" dur="500"/>
                                        <p:tgtEl>
                                          <p:spTgt spid="40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099">
                                            <p:txEl>
                                              <p:pRg st="3" end="3"/>
                                            </p:txEl>
                                          </p:spTgt>
                                        </p:tgtEl>
                                        <p:attrNameLst>
                                          <p:attrName>style.visibility</p:attrName>
                                        </p:attrNameLst>
                                      </p:cBhvr>
                                      <p:to>
                                        <p:strVal val="visible"/>
                                      </p:to>
                                    </p:set>
                                    <p:animEffect transition="in" filter="box(in)">
                                      <p:cBhvr>
                                        <p:cTn id="22"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0767001D-843C-43AE-B4C4-822F7283EA7A}" type="slidenum">
              <a:rPr lang="en-US">
                <a:solidFill>
                  <a:schemeClr val="bg1"/>
                </a:solidFill>
                <a:latin typeface="Arial Black" pitchFamily="34" charset="0"/>
              </a:rPr>
              <a:pPr eaLnBrk="1" hangingPunct="1"/>
              <a:t>26</a:t>
            </a:fld>
            <a:endParaRPr lang="en-US">
              <a:solidFill>
                <a:schemeClr val="bg1"/>
              </a:solidFill>
              <a:latin typeface="Arial Black" pitchFamily="34" charset="0"/>
            </a:endParaRPr>
          </a:p>
        </p:txBody>
      </p:sp>
      <p:sp>
        <p:nvSpPr>
          <p:cNvPr id="6148" name="Rectangle 4"/>
          <p:cNvSpPr>
            <a:spLocks noGrp="1" noChangeArrowheads="1"/>
          </p:cNvSpPr>
          <p:nvPr>
            <p:ph type="ctrTitle"/>
          </p:nvPr>
        </p:nvSpPr>
        <p:spPr>
          <a:xfrm>
            <a:off x="3429000" y="3124200"/>
            <a:ext cx="5334000" cy="3279775"/>
          </a:xfrm>
        </p:spPr>
        <p:txBody>
          <a:bodyPr/>
          <a:lstStyle/>
          <a:p>
            <a:pPr eaLnBrk="1" hangingPunct="1">
              <a:defRPr/>
            </a:pPr>
            <a:r>
              <a:rPr lang="en-US" sz="4000" b="1" smtClean="0">
                <a:effectLst>
                  <a:outerShdw blurRad="38100" dist="38100" dir="2700000" algn="tl">
                    <a:srgbClr val="C0C0C0"/>
                  </a:outerShdw>
                </a:effectLst>
                <a:latin typeface="Comic Sans MS" pitchFamily="66" charset="0"/>
              </a:rPr>
              <a:t>Organisms that can make glucose during photosynthesis are called</a:t>
            </a:r>
            <a:r>
              <a:rPr lang="en-US" sz="4000" i="1" smtClean="0">
                <a:solidFill>
                  <a:srgbClr val="000066"/>
                </a:solidFill>
                <a:latin typeface="Comic Sans MS" pitchFamily="66" charset="0"/>
              </a:rPr>
              <a:t> </a:t>
            </a:r>
            <a:r>
              <a:rPr lang="en-US" sz="4000" b="1" i="1" smtClean="0">
                <a:solidFill>
                  <a:srgbClr val="000066"/>
                </a:solidFill>
                <a:latin typeface="Comic Sans MS" pitchFamily="66" charset="0"/>
              </a:rPr>
              <a:t>PRODUCERS</a:t>
            </a:r>
            <a:r>
              <a:rPr lang="en-US" sz="4000" smtClean="0">
                <a:solidFill>
                  <a:srgbClr val="000066"/>
                </a:solidFill>
                <a:latin typeface="Comic Sans MS" pitchFamily="66" charset="0"/>
              </a:rPr>
              <a:t>.</a:t>
            </a:r>
          </a:p>
        </p:txBody>
      </p:sp>
      <p:pic>
        <p:nvPicPr>
          <p:cNvPr id="7172" name="Picture 6" descr="j034487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1066800"/>
            <a:ext cx="1604963" cy="18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7" descr="j01500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800" y="838200"/>
            <a:ext cx="2849563"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Footer Placeholder 7"/>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2734323495"/>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p:cTn id="7" dur="500" decel="50000" fill="hold">
                                          <p:stCondLst>
                                            <p:cond delay="0"/>
                                          </p:stCondLst>
                                        </p:cTn>
                                        <p:tgtEl>
                                          <p:spTgt spid="614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14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148"/>
                                        </p:tgtEl>
                                        <p:attrNameLst>
                                          <p:attrName>ppt_w</p:attrName>
                                        </p:attrNameLst>
                                      </p:cBhvr>
                                      <p:tavLst>
                                        <p:tav tm="0">
                                          <p:val>
                                            <p:strVal val="#ppt_w*.05"/>
                                          </p:val>
                                        </p:tav>
                                        <p:tav tm="100000">
                                          <p:val>
                                            <p:strVal val="#ppt_w"/>
                                          </p:val>
                                        </p:tav>
                                      </p:tavLst>
                                    </p:anim>
                                    <p:anim calcmode="lin" valueType="num">
                                      <p:cBhvr>
                                        <p:cTn id="10" dur="1000" fill="hold"/>
                                        <p:tgtEl>
                                          <p:spTgt spid="614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14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14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14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5A6311D-1ED5-4EBA-B187-1A296AF74798}" type="slidenum">
              <a:rPr lang="en-US">
                <a:solidFill>
                  <a:schemeClr val="bg1"/>
                </a:solidFill>
                <a:latin typeface="Arial Black" pitchFamily="34" charset="0"/>
              </a:rPr>
              <a:pPr eaLnBrk="1" hangingPunct="1"/>
              <a:t>27</a:t>
            </a:fld>
            <a:endParaRPr lang="en-US">
              <a:solidFill>
                <a:schemeClr val="bg1"/>
              </a:solidFill>
              <a:latin typeface="Arial Black" pitchFamily="34" charset="0"/>
            </a:endParaRPr>
          </a:p>
        </p:txBody>
      </p:sp>
      <p:sp>
        <p:nvSpPr>
          <p:cNvPr id="11268" name="Rectangle 4"/>
          <p:cNvSpPr>
            <a:spLocks noGrp="1" noChangeArrowheads="1"/>
          </p:cNvSpPr>
          <p:nvPr>
            <p:ph type="ctrTitle"/>
          </p:nvPr>
        </p:nvSpPr>
        <p:spPr>
          <a:xfrm>
            <a:off x="3962400" y="3733800"/>
            <a:ext cx="4648200" cy="2209800"/>
          </a:xfrm>
        </p:spPr>
        <p:txBody>
          <a:bodyPr>
            <a:normAutofit fontScale="90000"/>
          </a:bodyPr>
          <a:lstStyle/>
          <a:p>
            <a:pPr eaLnBrk="1" hangingPunct="1">
              <a:defRPr/>
            </a:pPr>
            <a:r>
              <a:rPr lang="en-US" sz="4000" b="1" smtClean="0">
                <a:solidFill>
                  <a:srgbClr val="000066"/>
                </a:solidFill>
                <a:effectLst>
                  <a:outerShdw blurRad="38100" dist="38100" dir="2700000" algn="tl">
                    <a:srgbClr val="C0C0C0"/>
                  </a:outerShdw>
                </a:effectLst>
                <a:latin typeface="Comic Sans MS" pitchFamily="66" charset="0"/>
              </a:rPr>
              <a:t>Producers </a:t>
            </a:r>
            <a:r>
              <a:rPr lang="en-US" sz="4000" b="1" smtClean="0">
                <a:solidFill>
                  <a:srgbClr val="CC3300"/>
                </a:solidFill>
                <a:effectLst>
                  <a:outerShdw blurRad="38100" dist="38100" dir="2700000" algn="tl">
                    <a:srgbClr val="C0C0C0"/>
                  </a:outerShdw>
                </a:effectLst>
                <a:latin typeface="Comic Sans MS" pitchFamily="66" charset="0"/>
              </a:rPr>
              <a:t>use most of the energy they make</a:t>
            </a:r>
            <a:r>
              <a:rPr lang="en-US" sz="4000" b="1" smtClean="0">
                <a:solidFill>
                  <a:srgbClr val="000066"/>
                </a:solidFill>
                <a:effectLst>
                  <a:outerShdw blurRad="38100" dist="38100" dir="2700000" algn="tl">
                    <a:srgbClr val="C0C0C0"/>
                  </a:outerShdw>
                </a:effectLst>
                <a:latin typeface="Comic Sans MS" pitchFamily="66" charset="0"/>
              </a:rPr>
              <a:t> for themselves.</a:t>
            </a:r>
          </a:p>
        </p:txBody>
      </p:sp>
      <p:pic>
        <p:nvPicPr>
          <p:cNvPr id="8196" name="Picture 6" descr="j0234759"/>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609600"/>
            <a:ext cx="2119313"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1795004252"/>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p:cTn id="7" dur="1000" fill="hold"/>
                                        <p:tgtEl>
                                          <p:spTgt spid="11268"/>
                                        </p:tgtEl>
                                        <p:attrNameLst>
                                          <p:attrName>ppt_w</p:attrName>
                                        </p:attrNameLst>
                                      </p:cBhvr>
                                      <p:tavLst>
                                        <p:tav tm="0">
                                          <p:val>
                                            <p:strVal val="#ppt_w*0.70"/>
                                          </p:val>
                                        </p:tav>
                                        <p:tav tm="100000">
                                          <p:val>
                                            <p:strVal val="#ppt_w"/>
                                          </p:val>
                                        </p:tav>
                                      </p:tavLst>
                                    </p:anim>
                                    <p:anim calcmode="lin" valueType="num">
                                      <p:cBhvr>
                                        <p:cTn id="8" dur="1000" fill="hold"/>
                                        <p:tgtEl>
                                          <p:spTgt spid="11268"/>
                                        </p:tgtEl>
                                        <p:attrNameLst>
                                          <p:attrName>ppt_h</p:attrName>
                                        </p:attrNameLst>
                                      </p:cBhvr>
                                      <p:tavLst>
                                        <p:tav tm="0">
                                          <p:val>
                                            <p:strVal val="#ppt_h"/>
                                          </p:val>
                                        </p:tav>
                                        <p:tav tm="100000">
                                          <p:val>
                                            <p:strVal val="#ppt_h"/>
                                          </p:val>
                                        </p:tav>
                                      </p:tavLst>
                                    </p:anim>
                                    <p:animEffect transition="in" filter="fade">
                                      <p:cBhvr>
                                        <p:cTn id="9" dur="10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2B5B0F76-36F0-4D99-8336-CA02D785B30A}" type="slidenum">
              <a:rPr lang="en-US">
                <a:solidFill>
                  <a:schemeClr val="bg1"/>
                </a:solidFill>
                <a:latin typeface="Arial Black" pitchFamily="34" charset="0"/>
              </a:rPr>
              <a:pPr eaLnBrk="1" hangingPunct="1"/>
              <a:t>28</a:t>
            </a:fld>
            <a:endParaRPr lang="en-US">
              <a:solidFill>
                <a:schemeClr val="bg1"/>
              </a:solidFill>
              <a:latin typeface="Arial Black" pitchFamily="34" charset="0"/>
            </a:endParaRPr>
          </a:p>
        </p:txBody>
      </p:sp>
      <p:sp>
        <p:nvSpPr>
          <p:cNvPr id="15364" name="Rectangle 4"/>
          <p:cNvSpPr>
            <a:spLocks noGrp="1" noChangeArrowheads="1"/>
          </p:cNvSpPr>
          <p:nvPr>
            <p:ph type="ctrTitle"/>
          </p:nvPr>
        </p:nvSpPr>
        <p:spPr>
          <a:xfrm>
            <a:off x="3733800" y="3657600"/>
            <a:ext cx="5105400" cy="2514600"/>
          </a:xfrm>
        </p:spPr>
        <p:txBody>
          <a:bodyPr>
            <a:normAutofit fontScale="90000"/>
          </a:bodyPr>
          <a:lstStyle/>
          <a:p>
            <a:pPr eaLnBrk="1" hangingPunct="1">
              <a:defRPr/>
            </a:pPr>
            <a:r>
              <a:rPr lang="en-US" sz="4000" b="1" smtClean="0">
                <a:solidFill>
                  <a:srgbClr val="CC3300"/>
                </a:solidFill>
                <a:effectLst>
                  <a:outerShdw blurRad="38100" dist="38100" dir="2700000" algn="tl">
                    <a:srgbClr val="C0C0C0"/>
                  </a:outerShdw>
                </a:effectLst>
                <a:latin typeface="Comic Sans MS" pitchFamily="66" charset="0"/>
              </a:rPr>
              <a:t>Producers use cellular respiration</a:t>
            </a:r>
            <a:r>
              <a:rPr lang="en-US" sz="4000" b="1" smtClean="0">
                <a:solidFill>
                  <a:srgbClr val="000066"/>
                </a:solidFill>
                <a:effectLst>
                  <a:outerShdw blurRad="38100" dist="38100" dir="2700000" algn="tl">
                    <a:srgbClr val="C0C0C0"/>
                  </a:outerShdw>
                </a:effectLst>
                <a:latin typeface="Comic Sans MS" pitchFamily="66" charset="0"/>
              </a:rPr>
              <a:t> to supply the energy they need to live.</a:t>
            </a:r>
          </a:p>
        </p:txBody>
      </p:sp>
      <p:pic>
        <p:nvPicPr>
          <p:cNvPr id="9220" name="Picture 10" descr="flower_sprouting"/>
          <p:cNvPicPr>
            <a:picLocks noChangeAspect="1" noChangeArrowheads="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4114800" y="457200"/>
            <a:ext cx="382905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40495495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wipe(down)">
                                      <p:cBhvr>
                                        <p:cTn id="7" dur="580">
                                          <p:stCondLst>
                                            <p:cond delay="0"/>
                                          </p:stCondLst>
                                        </p:cTn>
                                        <p:tgtEl>
                                          <p:spTgt spid="15364"/>
                                        </p:tgtEl>
                                      </p:cBhvr>
                                    </p:animEffect>
                                    <p:anim calcmode="lin" valueType="num">
                                      <p:cBhvr>
                                        <p:cTn id="8" dur="1822" tmFilter="0,0; 0.14,0.36; 0.43,0.73; 0.71,0.91; 1.0,1.0">
                                          <p:stCondLst>
                                            <p:cond delay="0"/>
                                          </p:stCondLst>
                                        </p:cTn>
                                        <p:tgtEl>
                                          <p:spTgt spid="1536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36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36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36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364"/>
                                        </p:tgtEl>
                                        <p:attrNameLst>
                                          <p:attrName>ppt_y</p:attrName>
                                        </p:attrNameLst>
                                      </p:cBhvr>
                                      <p:tavLst>
                                        <p:tav tm="0" fmla="#ppt_y-sin(pi*$)/81">
                                          <p:val>
                                            <p:fltVal val="0"/>
                                          </p:val>
                                        </p:tav>
                                        <p:tav tm="100000">
                                          <p:val>
                                            <p:fltVal val="1"/>
                                          </p:val>
                                        </p:tav>
                                      </p:tavLst>
                                    </p:anim>
                                    <p:animScale>
                                      <p:cBhvr>
                                        <p:cTn id="13" dur="26">
                                          <p:stCondLst>
                                            <p:cond delay="650"/>
                                          </p:stCondLst>
                                        </p:cTn>
                                        <p:tgtEl>
                                          <p:spTgt spid="15364"/>
                                        </p:tgtEl>
                                      </p:cBhvr>
                                      <p:to x="100000" y="60000"/>
                                    </p:animScale>
                                    <p:animScale>
                                      <p:cBhvr>
                                        <p:cTn id="14" dur="166" decel="50000">
                                          <p:stCondLst>
                                            <p:cond delay="676"/>
                                          </p:stCondLst>
                                        </p:cTn>
                                        <p:tgtEl>
                                          <p:spTgt spid="15364"/>
                                        </p:tgtEl>
                                      </p:cBhvr>
                                      <p:to x="100000" y="100000"/>
                                    </p:animScale>
                                    <p:animScale>
                                      <p:cBhvr>
                                        <p:cTn id="15" dur="26">
                                          <p:stCondLst>
                                            <p:cond delay="1312"/>
                                          </p:stCondLst>
                                        </p:cTn>
                                        <p:tgtEl>
                                          <p:spTgt spid="15364"/>
                                        </p:tgtEl>
                                      </p:cBhvr>
                                      <p:to x="100000" y="80000"/>
                                    </p:animScale>
                                    <p:animScale>
                                      <p:cBhvr>
                                        <p:cTn id="16" dur="166" decel="50000">
                                          <p:stCondLst>
                                            <p:cond delay="1338"/>
                                          </p:stCondLst>
                                        </p:cTn>
                                        <p:tgtEl>
                                          <p:spTgt spid="15364"/>
                                        </p:tgtEl>
                                      </p:cBhvr>
                                      <p:to x="100000" y="100000"/>
                                    </p:animScale>
                                    <p:animScale>
                                      <p:cBhvr>
                                        <p:cTn id="17" dur="26">
                                          <p:stCondLst>
                                            <p:cond delay="1642"/>
                                          </p:stCondLst>
                                        </p:cTn>
                                        <p:tgtEl>
                                          <p:spTgt spid="15364"/>
                                        </p:tgtEl>
                                      </p:cBhvr>
                                      <p:to x="100000" y="90000"/>
                                    </p:animScale>
                                    <p:animScale>
                                      <p:cBhvr>
                                        <p:cTn id="18" dur="166" decel="50000">
                                          <p:stCondLst>
                                            <p:cond delay="1668"/>
                                          </p:stCondLst>
                                        </p:cTn>
                                        <p:tgtEl>
                                          <p:spTgt spid="15364"/>
                                        </p:tgtEl>
                                      </p:cBhvr>
                                      <p:to x="100000" y="100000"/>
                                    </p:animScale>
                                    <p:animScale>
                                      <p:cBhvr>
                                        <p:cTn id="19" dur="26">
                                          <p:stCondLst>
                                            <p:cond delay="1808"/>
                                          </p:stCondLst>
                                        </p:cTn>
                                        <p:tgtEl>
                                          <p:spTgt spid="15364"/>
                                        </p:tgtEl>
                                      </p:cBhvr>
                                      <p:to x="100000" y="95000"/>
                                    </p:animScale>
                                    <p:animScale>
                                      <p:cBhvr>
                                        <p:cTn id="20" dur="166" decel="50000">
                                          <p:stCondLst>
                                            <p:cond delay="1834"/>
                                          </p:stCondLst>
                                        </p:cTn>
                                        <p:tgtEl>
                                          <p:spTgt spid="1536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BDFCB5BB-3877-45C6-B11F-652EF2BDB992}" type="slidenum">
              <a:rPr lang="en-US">
                <a:solidFill>
                  <a:schemeClr val="bg1"/>
                </a:solidFill>
                <a:latin typeface="Arial Black" pitchFamily="34" charset="0"/>
              </a:rPr>
              <a:pPr eaLnBrk="1" hangingPunct="1"/>
              <a:t>29</a:t>
            </a:fld>
            <a:endParaRPr lang="en-US">
              <a:solidFill>
                <a:schemeClr val="bg1"/>
              </a:solidFill>
              <a:latin typeface="Arial Black" pitchFamily="34" charset="0"/>
            </a:endParaRPr>
          </a:p>
        </p:txBody>
      </p:sp>
      <p:sp>
        <p:nvSpPr>
          <p:cNvPr id="13316" name="Rectangle 4"/>
          <p:cNvSpPr>
            <a:spLocks noGrp="1" noChangeArrowheads="1"/>
          </p:cNvSpPr>
          <p:nvPr>
            <p:ph type="ctrTitle"/>
          </p:nvPr>
        </p:nvSpPr>
        <p:spPr>
          <a:xfrm>
            <a:off x="3733800" y="1600200"/>
            <a:ext cx="4953000" cy="4670425"/>
          </a:xfrm>
        </p:spPr>
        <p:txBody>
          <a:bodyPr/>
          <a:lstStyle/>
          <a:p>
            <a:pPr eaLnBrk="1" hangingPunct="1">
              <a:defRPr/>
            </a:pPr>
            <a:r>
              <a:rPr lang="en-US" sz="4000" b="1" smtClean="0">
                <a:solidFill>
                  <a:srgbClr val="CC3300"/>
                </a:solidFill>
                <a:effectLst>
                  <a:outerShdw blurRad="38100" dist="38100" dir="2700000" algn="tl">
                    <a:srgbClr val="C0C0C0"/>
                  </a:outerShdw>
                </a:effectLst>
                <a:latin typeface="Comic Sans MS" pitchFamily="66" charset="0"/>
              </a:rPr>
              <a:t>CELLULAR RESPIRATION </a:t>
            </a:r>
            <a:r>
              <a:rPr lang="en-US" sz="4000" b="1" smtClean="0">
                <a:solidFill>
                  <a:srgbClr val="000066"/>
                </a:solidFill>
                <a:effectLst>
                  <a:outerShdw blurRad="38100" dist="38100" dir="2700000" algn="tl">
                    <a:srgbClr val="C0C0C0"/>
                  </a:outerShdw>
                </a:effectLst>
                <a:latin typeface="Comic Sans MS" pitchFamily="66" charset="0"/>
              </a:rPr>
              <a:t>is the chemical reaction that releases the energy in glucose</a:t>
            </a:r>
            <a:r>
              <a:rPr lang="en-US" sz="4000" b="1" smtClean="0">
                <a:solidFill>
                  <a:srgbClr val="CC3300"/>
                </a:solidFill>
                <a:effectLst>
                  <a:outerShdw blurRad="38100" dist="38100" dir="2700000" algn="tl">
                    <a:srgbClr val="C0C0C0"/>
                  </a:outerShdw>
                </a:effectLst>
                <a:latin typeface="Comic Sans MS" pitchFamily="66" charset="0"/>
              </a:rPr>
              <a:t>.</a:t>
            </a:r>
          </a:p>
        </p:txBody>
      </p:sp>
      <p:sp>
        <p:nvSpPr>
          <p:cNvPr id="13318" name="Rectangle 6"/>
          <p:cNvSpPr>
            <a:spLocks noChangeArrowheads="1"/>
          </p:cNvSpPr>
          <p:nvPr/>
        </p:nvSpPr>
        <p:spPr bwMode="auto">
          <a:xfrm>
            <a:off x="685800" y="228600"/>
            <a:ext cx="8229600" cy="5794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sz="3200"/>
              <a:t>6O</a:t>
            </a:r>
            <a:r>
              <a:rPr lang="en-US" sz="3200" baseline="-25000"/>
              <a:t>2</a:t>
            </a:r>
            <a:r>
              <a:rPr lang="en-US" sz="3200"/>
              <a:t> + C</a:t>
            </a:r>
            <a:r>
              <a:rPr lang="en-US" sz="3200" baseline="-25000"/>
              <a:t>6</a:t>
            </a:r>
            <a:r>
              <a:rPr lang="en-US" sz="3200"/>
              <a:t>H</a:t>
            </a:r>
            <a:r>
              <a:rPr lang="en-US" sz="3200" baseline="-25000"/>
              <a:t>12</a:t>
            </a:r>
            <a:r>
              <a:rPr lang="en-US" sz="3200"/>
              <a:t>O</a:t>
            </a:r>
            <a:r>
              <a:rPr lang="en-US" sz="3200" baseline="-25000"/>
              <a:t>6</a:t>
            </a:r>
            <a:r>
              <a:rPr lang="en-US" sz="3200"/>
              <a:t> --&gt;  6H</a:t>
            </a:r>
            <a:r>
              <a:rPr lang="en-US" sz="3200" baseline="-25000"/>
              <a:t>2</a:t>
            </a:r>
            <a:r>
              <a:rPr lang="en-US" sz="3200"/>
              <a:t>O + 6CO</a:t>
            </a:r>
            <a:r>
              <a:rPr lang="en-US" sz="3200" baseline="-25000"/>
              <a:t>2</a:t>
            </a:r>
            <a:r>
              <a:rPr lang="en-US" sz="3200"/>
              <a:t> + energy </a:t>
            </a:r>
          </a:p>
        </p:txBody>
      </p:sp>
      <p:sp>
        <p:nvSpPr>
          <p:cNvPr id="10245"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1108501403"/>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anim calcmode="lin" valueType="num">
                                      <p:cBhvr>
                                        <p:cTn id="7" dur="500" decel="50000" fill="hold">
                                          <p:stCondLst>
                                            <p:cond delay="0"/>
                                          </p:stCondLst>
                                        </p:cTn>
                                        <p:tgtEl>
                                          <p:spTgt spid="1331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331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3318"/>
                                        </p:tgtEl>
                                        <p:attrNameLst>
                                          <p:attrName>ppt_w</p:attrName>
                                        </p:attrNameLst>
                                      </p:cBhvr>
                                      <p:tavLst>
                                        <p:tav tm="0">
                                          <p:val>
                                            <p:strVal val="#ppt_w*.05"/>
                                          </p:val>
                                        </p:tav>
                                        <p:tav tm="100000">
                                          <p:val>
                                            <p:strVal val="#ppt_w"/>
                                          </p:val>
                                        </p:tav>
                                      </p:tavLst>
                                    </p:anim>
                                    <p:anim calcmode="lin" valueType="num">
                                      <p:cBhvr>
                                        <p:cTn id="10" dur="1000" fill="hold"/>
                                        <p:tgtEl>
                                          <p:spTgt spid="1331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331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331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331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331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13316"/>
                                        </p:tgtEl>
                                        <p:attrNameLst>
                                          <p:attrName>style.visibility</p:attrName>
                                        </p:attrNameLst>
                                      </p:cBhvr>
                                      <p:to>
                                        <p:strVal val="visible"/>
                                      </p:to>
                                    </p:set>
                                    <p:animEffect transition="in" filter="checkerboard(across)">
                                      <p:cBhvr>
                                        <p:cTn id="19"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P spid="133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sp>
        <p:nvSpPr>
          <p:cNvPr id="3" name="Content Placeholder 2"/>
          <p:cNvSpPr>
            <a:spLocks noGrp="1"/>
          </p:cNvSpPr>
          <p:nvPr>
            <p:ph idx="1"/>
          </p:nvPr>
        </p:nvSpPr>
        <p:spPr/>
        <p:txBody>
          <a:bodyPr/>
          <a:lstStyle/>
          <a:p>
            <a:pPr marL="0" indent="0">
              <a:buNone/>
            </a:pPr>
            <a:r>
              <a:rPr lang="en-US" dirty="0" smtClean="0"/>
              <a:t>1. Cite </a:t>
            </a:r>
            <a:r>
              <a:rPr lang="en-US" dirty="0"/>
              <a:t>examples of abiotic and </a:t>
            </a:r>
            <a:r>
              <a:rPr lang="en-US" i="1" dirty="0"/>
              <a:t>biotic factors</a:t>
            </a:r>
            <a:r>
              <a:rPr lang="en-US" dirty="0"/>
              <a:t> of </a:t>
            </a:r>
            <a:r>
              <a:rPr lang="en-US" i="1" dirty="0"/>
              <a:t>ecosystems</a:t>
            </a:r>
            <a:endParaRPr lang="en-US" dirty="0"/>
          </a:p>
          <a:p>
            <a:pPr marL="0" indent="0">
              <a:buNone/>
            </a:pPr>
            <a:endParaRPr lang="en-US" dirty="0"/>
          </a:p>
        </p:txBody>
      </p:sp>
    </p:spTree>
    <p:extLst>
      <p:ext uri="{BB962C8B-B14F-4D97-AF65-F5344CB8AC3E}">
        <p14:creationId xmlns:p14="http://schemas.microsoft.com/office/powerpoint/2010/main" val="4052071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073375C-8A7E-448A-ACE0-A36B3AA074B0}" type="slidenum">
              <a:rPr lang="en-US">
                <a:solidFill>
                  <a:schemeClr val="bg1"/>
                </a:solidFill>
                <a:latin typeface="Arial Black" pitchFamily="34" charset="0"/>
              </a:rPr>
              <a:pPr eaLnBrk="1" hangingPunct="1"/>
              <a:t>30</a:t>
            </a:fld>
            <a:endParaRPr lang="en-US">
              <a:solidFill>
                <a:schemeClr val="bg1"/>
              </a:solidFill>
              <a:latin typeface="Arial Black" pitchFamily="34" charset="0"/>
            </a:endParaRPr>
          </a:p>
        </p:txBody>
      </p:sp>
      <p:sp>
        <p:nvSpPr>
          <p:cNvPr id="17412" name="Rectangle 4"/>
          <p:cNvSpPr>
            <a:spLocks noGrp="1" noChangeArrowheads="1"/>
          </p:cNvSpPr>
          <p:nvPr>
            <p:ph type="ctrTitle"/>
          </p:nvPr>
        </p:nvSpPr>
        <p:spPr>
          <a:xfrm>
            <a:off x="3505200" y="3352800"/>
            <a:ext cx="5334000" cy="3051175"/>
          </a:xfrm>
        </p:spPr>
        <p:txBody>
          <a:bodyPr>
            <a:normAutofit fontScale="90000"/>
          </a:bodyPr>
          <a:lstStyle/>
          <a:p>
            <a:pPr eaLnBrk="1" hangingPunct="1">
              <a:defRPr/>
            </a:pPr>
            <a:r>
              <a:rPr lang="en-US" sz="3600" b="1" smtClean="0">
                <a:solidFill>
                  <a:srgbClr val="000066"/>
                </a:solidFill>
                <a:effectLst>
                  <a:outerShdw blurRad="38100" dist="38100" dir="2700000" algn="tl">
                    <a:srgbClr val="C0C0C0"/>
                  </a:outerShdw>
                </a:effectLst>
                <a:latin typeface="Comic Sans MS" pitchFamily="66" charset="0"/>
              </a:rPr>
              <a:t>The </a:t>
            </a:r>
            <a:r>
              <a:rPr lang="en-US" sz="3600" b="1" smtClean="0">
                <a:effectLst>
                  <a:outerShdw blurRad="38100" dist="38100" dir="2700000" algn="tl">
                    <a:srgbClr val="C0C0C0"/>
                  </a:outerShdw>
                </a:effectLst>
                <a:latin typeface="Comic Sans MS" pitchFamily="66" charset="0"/>
              </a:rPr>
              <a:t>energy that is not used by producers</a:t>
            </a:r>
            <a:r>
              <a:rPr lang="en-US" sz="3600" b="1" smtClean="0">
                <a:solidFill>
                  <a:srgbClr val="000066"/>
                </a:solidFill>
                <a:effectLst>
                  <a:outerShdw blurRad="38100" dist="38100" dir="2700000" algn="tl">
                    <a:srgbClr val="C0C0C0"/>
                  </a:outerShdw>
                </a:effectLst>
                <a:latin typeface="Comic Sans MS" pitchFamily="66" charset="0"/>
              </a:rPr>
              <a:t> can be passed on to organisms that cannot make their own energy.</a:t>
            </a:r>
          </a:p>
        </p:txBody>
      </p:sp>
      <p:pic>
        <p:nvPicPr>
          <p:cNvPr id="11268" name="Picture 6" descr="tree_15"/>
          <p:cNvPicPr>
            <a:picLocks noChangeAspect="1" noChangeArrowheads="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2895600" y="228600"/>
            <a:ext cx="21494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AutoShape 7"/>
          <p:cNvSpPr>
            <a:spLocks noChangeArrowheads="1"/>
          </p:cNvSpPr>
          <p:nvPr/>
        </p:nvSpPr>
        <p:spPr bwMode="auto">
          <a:xfrm>
            <a:off x="5410200" y="1676400"/>
            <a:ext cx="1752600" cy="914400"/>
          </a:xfrm>
          <a:custGeom>
            <a:avLst/>
            <a:gdLst>
              <a:gd name="T0" fmla="*/ 1314450 w 21600"/>
              <a:gd name="T1" fmla="*/ 0 h 21600"/>
              <a:gd name="T2" fmla="*/ 0 w 21600"/>
              <a:gd name="T3" fmla="*/ 457200 h 21600"/>
              <a:gd name="T4" fmla="*/ 1314450 w 21600"/>
              <a:gd name="T5" fmla="*/ 914400 h 21600"/>
              <a:gd name="T6" fmla="*/ 1752600 w 21600"/>
              <a:gd name="T7" fmla="*/ 457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00"/>
          </a:solidFill>
          <a:ln w="9525">
            <a:solidFill>
              <a:schemeClr val="tx1"/>
            </a:solidFill>
            <a:miter lim="800000"/>
            <a:headEnd/>
            <a:tailEnd/>
          </a:ln>
        </p:spPr>
        <p:txBody>
          <a:bodyPr wrap="none" anchor="ctr"/>
          <a:lstStyle/>
          <a:p>
            <a:endParaRPr lang="en-US"/>
          </a:p>
        </p:txBody>
      </p:sp>
      <p:pic>
        <p:nvPicPr>
          <p:cNvPr id="11270" name="Picture 12" descr="MCAN02322_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457200"/>
            <a:ext cx="1816100"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Footer Placeholder 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2142082957"/>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17415"/>
                                        </p:tgtEl>
                                        <p:attrNameLst>
                                          <p:attrName>style.visibility</p:attrName>
                                        </p:attrNameLst>
                                      </p:cBhvr>
                                      <p:to>
                                        <p:strVal val="visible"/>
                                      </p:to>
                                    </p:set>
                                    <p:anim calcmode="lin" valueType="num">
                                      <p:cBhvr>
                                        <p:cTn id="7" dur="500" decel="50000" fill="hold">
                                          <p:stCondLst>
                                            <p:cond delay="0"/>
                                          </p:stCondLst>
                                        </p:cTn>
                                        <p:tgtEl>
                                          <p:spTgt spid="1741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741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7415"/>
                                        </p:tgtEl>
                                        <p:attrNameLst>
                                          <p:attrName>ppt_w</p:attrName>
                                        </p:attrNameLst>
                                      </p:cBhvr>
                                      <p:tavLst>
                                        <p:tav tm="0">
                                          <p:val>
                                            <p:strVal val="#ppt_w*.05"/>
                                          </p:val>
                                        </p:tav>
                                        <p:tav tm="100000">
                                          <p:val>
                                            <p:strVal val="#ppt_w"/>
                                          </p:val>
                                        </p:tav>
                                      </p:tavLst>
                                    </p:anim>
                                    <p:anim calcmode="lin" valueType="num">
                                      <p:cBhvr>
                                        <p:cTn id="10" dur="1000" fill="hold"/>
                                        <p:tgtEl>
                                          <p:spTgt spid="1741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741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741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741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74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17412"/>
                                        </p:tgtEl>
                                        <p:attrNameLst>
                                          <p:attrName>style.visibility</p:attrName>
                                        </p:attrNameLst>
                                      </p:cBhvr>
                                      <p:to>
                                        <p:strVal val="visible"/>
                                      </p:to>
                                    </p:set>
                                    <p:animEffect transition="in" filter="box(in)">
                                      <p:cBhvr>
                                        <p:cTn id="19"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74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D13F433-4972-4B57-9E27-8041ACFB5208}" type="slidenum">
              <a:rPr lang="en-US">
                <a:solidFill>
                  <a:schemeClr val="bg1"/>
                </a:solidFill>
                <a:latin typeface="Arial Black" pitchFamily="34" charset="0"/>
              </a:rPr>
              <a:pPr eaLnBrk="1" hangingPunct="1"/>
              <a:t>31</a:t>
            </a:fld>
            <a:endParaRPr lang="en-US">
              <a:solidFill>
                <a:schemeClr val="bg1"/>
              </a:solidFill>
              <a:latin typeface="Arial Black" pitchFamily="34" charset="0"/>
            </a:endParaRPr>
          </a:p>
        </p:txBody>
      </p:sp>
      <p:sp>
        <p:nvSpPr>
          <p:cNvPr id="8196" name="Rectangle 4"/>
          <p:cNvSpPr>
            <a:spLocks noGrp="1" noChangeArrowheads="1"/>
          </p:cNvSpPr>
          <p:nvPr>
            <p:ph type="ctrTitle"/>
          </p:nvPr>
        </p:nvSpPr>
        <p:spPr>
          <a:xfrm>
            <a:off x="2819400" y="4038600"/>
            <a:ext cx="5715000" cy="1984375"/>
          </a:xfrm>
        </p:spPr>
        <p:txBody>
          <a:bodyPr>
            <a:normAutofit fontScale="90000"/>
          </a:bodyPr>
          <a:lstStyle/>
          <a:p>
            <a:pPr eaLnBrk="1" hangingPunct="1">
              <a:defRPr/>
            </a:pPr>
            <a:r>
              <a:rPr lang="en-US" sz="4000" b="1" smtClean="0">
                <a:solidFill>
                  <a:srgbClr val="000066"/>
                </a:solidFill>
                <a:effectLst>
                  <a:outerShdw blurRad="38100" dist="38100" dir="2700000" algn="tl">
                    <a:srgbClr val="C0C0C0"/>
                  </a:outerShdw>
                </a:effectLst>
                <a:latin typeface="Comic Sans MS" pitchFamily="66" charset="0"/>
              </a:rPr>
              <a:t>Organisms that cannot make their own energy are called </a:t>
            </a:r>
            <a:r>
              <a:rPr lang="en-US" sz="4000" b="1" smtClean="0">
                <a:solidFill>
                  <a:srgbClr val="CC3300"/>
                </a:solidFill>
                <a:effectLst>
                  <a:outerShdw blurRad="38100" dist="38100" dir="2700000" algn="tl">
                    <a:srgbClr val="C0C0C0"/>
                  </a:outerShdw>
                </a:effectLst>
                <a:latin typeface="Comic Sans MS" pitchFamily="66" charset="0"/>
              </a:rPr>
              <a:t>CONSUMERS.</a:t>
            </a:r>
          </a:p>
        </p:txBody>
      </p:sp>
      <p:pic>
        <p:nvPicPr>
          <p:cNvPr id="8199" name="Picture 7" descr="j02939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676400"/>
            <a:ext cx="178435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8" descr="j02345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457200"/>
            <a:ext cx="19050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9" descr="j028757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2200" y="2057400"/>
            <a:ext cx="2695575"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Footer Placeholder 8"/>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1572419561"/>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9"/>
                                        </p:tgtEl>
                                        <p:attrNameLst>
                                          <p:attrName>style.visibility</p:attrName>
                                        </p:attrNameLst>
                                      </p:cBhvr>
                                      <p:to>
                                        <p:strVal val="visible"/>
                                      </p:to>
                                    </p:set>
                                    <p:anim calcmode="lin" valueType="num">
                                      <p:cBhvr additive="base">
                                        <p:cTn id="7" dur="500" fill="hold"/>
                                        <p:tgtEl>
                                          <p:spTgt spid="8199"/>
                                        </p:tgtEl>
                                        <p:attrNameLst>
                                          <p:attrName>ppt_x</p:attrName>
                                        </p:attrNameLst>
                                      </p:cBhvr>
                                      <p:tavLst>
                                        <p:tav tm="0">
                                          <p:val>
                                            <p:strVal val="#ppt_x"/>
                                          </p:val>
                                        </p:tav>
                                        <p:tav tm="100000">
                                          <p:val>
                                            <p:strVal val="#ppt_x"/>
                                          </p:val>
                                        </p:tav>
                                      </p:tavLst>
                                    </p:anim>
                                    <p:anim calcmode="lin" valueType="num">
                                      <p:cBhvr additive="base">
                                        <p:cTn id="8" dur="500" fill="hold"/>
                                        <p:tgtEl>
                                          <p:spTgt spid="819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200"/>
                                        </p:tgtEl>
                                        <p:attrNameLst>
                                          <p:attrName>style.visibility</p:attrName>
                                        </p:attrNameLst>
                                      </p:cBhvr>
                                      <p:to>
                                        <p:strVal val="visible"/>
                                      </p:to>
                                    </p:set>
                                    <p:anim calcmode="lin" valueType="num">
                                      <p:cBhvr additive="base">
                                        <p:cTn id="13" dur="500" fill="hold"/>
                                        <p:tgtEl>
                                          <p:spTgt spid="8200"/>
                                        </p:tgtEl>
                                        <p:attrNameLst>
                                          <p:attrName>ppt_x</p:attrName>
                                        </p:attrNameLst>
                                      </p:cBhvr>
                                      <p:tavLst>
                                        <p:tav tm="0">
                                          <p:val>
                                            <p:strVal val="#ppt_x"/>
                                          </p:val>
                                        </p:tav>
                                        <p:tav tm="100000">
                                          <p:val>
                                            <p:strVal val="#ppt_x"/>
                                          </p:val>
                                        </p:tav>
                                      </p:tavLst>
                                    </p:anim>
                                    <p:anim calcmode="lin" valueType="num">
                                      <p:cBhvr additive="base">
                                        <p:cTn id="14"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201"/>
                                        </p:tgtEl>
                                        <p:attrNameLst>
                                          <p:attrName>style.visibility</p:attrName>
                                        </p:attrNameLst>
                                      </p:cBhvr>
                                      <p:to>
                                        <p:strVal val="visible"/>
                                      </p:to>
                                    </p:set>
                                    <p:anim calcmode="lin" valueType="num">
                                      <p:cBhvr additive="base">
                                        <p:cTn id="19" dur="500" fill="hold"/>
                                        <p:tgtEl>
                                          <p:spTgt spid="8201"/>
                                        </p:tgtEl>
                                        <p:attrNameLst>
                                          <p:attrName>ppt_x</p:attrName>
                                        </p:attrNameLst>
                                      </p:cBhvr>
                                      <p:tavLst>
                                        <p:tav tm="0">
                                          <p:val>
                                            <p:strVal val="#ppt_x"/>
                                          </p:val>
                                        </p:tav>
                                        <p:tav tm="100000">
                                          <p:val>
                                            <p:strVal val="#ppt_x"/>
                                          </p:val>
                                        </p:tav>
                                      </p:tavLst>
                                    </p:anim>
                                    <p:anim calcmode="lin" valueType="num">
                                      <p:cBhvr additive="base">
                                        <p:cTn id="20" dur="500" fill="hold"/>
                                        <p:tgtEl>
                                          <p:spTgt spid="820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8196"/>
                                        </p:tgtEl>
                                        <p:attrNameLst>
                                          <p:attrName>style.visibility</p:attrName>
                                        </p:attrNameLst>
                                      </p:cBhvr>
                                      <p:to>
                                        <p:strVal val="visible"/>
                                      </p:to>
                                    </p:set>
                                    <p:animEffect transition="in" filter="box(in)">
                                      <p:cBhvr>
                                        <p:cTn id="25"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7A202249-EE65-4F67-AEB7-1D37920804C9}" type="slidenum">
              <a:rPr lang="en-US"/>
              <a:pPr>
                <a:defRPr/>
              </a:pPr>
              <a:t>32</a:t>
            </a:fld>
            <a:endParaRPr lang="en-US"/>
          </a:p>
        </p:txBody>
      </p:sp>
      <p:sp>
        <p:nvSpPr>
          <p:cNvPr id="10262" name="Rectangle 22"/>
          <p:cNvSpPr>
            <a:spLocks noGrp="1" noChangeArrowheads="1"/>
          </p:cNvSpPr>
          <p:nvPr>
            <p:ph type="title"/>
          </p:nvPr>
        </p:nvSpPr>
        <p:spPr>
          <a:xfrm>
            <a:off x="381000" y="1143000"/>
            <a:ext cx="8382000" cy="457200"/>
          </a:xfrm>
        </p:spPr>
        <p:txBody>
          <a:bodyPr>
            <a:normAutofit fontScale="90000"/>
          </a:bodyPr>
          <a:lstStyle/>
          <a:p>
            <a:pPr algn="ctr" eaLnBrk="1" hangingPunct="1">
              <a:defRPr/>
            </a:pPr>
            <a:r>
              <a:rPr lang="en-US" sz="4400" b="1" dirty="0" smtClean="0">
                <a:solidFill>
                  <a:srgbClr val="FF0000"/>
                </a:solidFill>
                <a:effectLst>
                  <a:outerShdw blurRad="38100" dist="38100" dir="2700000" algn="tl">
                    <a:srgbClr val="C0C0C0"/>
                  </a:outerShdw>
                </a:effectLst>
                <a:latin typeface="Comic Sans MS" pitchFamily="66" charset="0"/>
              </a:rPr>
              <a:t>Consumers that eat producers </a:t>
            </a:r>
            <a:r>
              <a:rPr lang="en-US" sz="4400" b="1" dirty="0" smtClean="0">
                <a:solidFill>
                  <a:srgbClr val="000066"/>
                </a:solidFill>
                <a:effectLst>
                  <a:outerShdw blurRad="38100" dist="38100" dir="2700000" algn="tl">
                    <a:srgbClr val="C0C0C0"/>
                  </a:outerShdw>
                </a:effectLst>
                <a:latin typeface="Comic Sans MS" pitchFamily="66" charset="0"/>
              </a:rPr>
              <a:t>to get energy:</a:t>
            </a:r>
          </a:p>
        </p:txBody>
      </p:sp>
      <p:sp>
        <p:nvSpPr>
          <p:cNvPr id="10263" name="Rectangle 23"/>
          <p:cNvSpPr>
            <a:spLocks noGrp="1" noChangeArrowheads="1"/>
          </p:cNvSpPr>
          <p:nvPr>
            <p:ph type="body" sz="half" idx="1"/>
          </p:nvPr>
        </p:nvSpPr>
        <p:spPr>
          <a:xfrm>
            <a:off x="381000" y="2362200"/>
            <a:ext cx="7086600" cy="1828800"/>
          </a:xfrm>
        </p:spPr>
        <p:txBody>
          <a:bodyPr>
            <a:normAutofit lnSpcReduction="10000"/>
          </a:bodyPr>
          <a:lstStyle/>
          <a:p>
            <a:pPr marL="0" indent="0" eaLnBrk="1" hangingPunct="1">
              <a:buFontTx/>
              <a:buChar char="•"/>
            </a:pPr>
            <a:r>
              <a:rPr lang="en-US" sz="3600" smtClean="0">
                <a:solidFill>
                  <a:srgbClr val="000066"/>
                </a:solidFill>
                <a:latin typeface="Comic Sans MS" pitchFamily="66" charset="0"/>
              </a:rPr>
              <a:t>Are first order </a:t>
            </a:r>
            <a:r>
              <a:rPr lang="en-US" sz="3600" smtClean="0">
                <a:solidFill>
                  <a:srgbClr val="CC3300"/>
                </a:solidFill>
                <a:latin typeface="Comic Sans MS" pitchFamily="66" charset="0"/>
              </a:rPr>
              <a:t>(1</a:t>
            </a:r>
            <a:r>
              <a:rPr lang="en-US" sz="3600" baseline="30000" smtClean="0">
                <a:solidFill>
                  <a:srgbClr val="CC3300"/>
                </a:solidFill>
                <a:latin typeface="Comic Sans MS" pitchFamily="66" charset="0"/>
              </a:rPr>
              <a:t>st</a:t>
            </a:r>
            <a:r>
              <a:rPr lang="en-US" sz="3600" smtClean="0">
                <a:solidFill>
                  <a:srgbClr val="CC3300"/>
                </a:solidFill>
                <a:latin typeface="Comic Sans MS" pitchFamily="66" charset="0"/>
              </a:rPr>
              <a:t>)</a:t>
            </a:r>
            <a:r>
              <a:rPr lang="en-US" sz="3600" smtClean="0">
                <a:solidFill>
                  <a:srgbClr val="000066"/>
                </a:solidFill>
                <a:latin typeface="Comic Sans MS" pitchFamily="66" charset="0"/>
              </a:rPr>
              <a:t> or </a:t>
            </a:r>
            <a:r>
              <a:rPr lang="en-US" sz="3600" smtClean="0">
                <a:solidFill>
                  <a:schemeClr val="bg1"/>
                </a:solidFill>
                <a:latin typeface="Comic Sans MS" pitchFamily="66" charset="0"/>
              </a:rPr>
              <a:t>primary consumers</a:t>
            </a:r>
          </a:p>
          <a:p>
            <a:pPr marL="0" indent="0" eaLnBrk="1" hangingPunct="1">
              <a:buFontTx/>
              <a:buChar char="•"/>
            </a:pPr>
            <a:r>
              <a:rPr lang="en-US" sz="3600" smtClean="0">
                <a:solidFill>
                  <a:srgbClr val="000066"/>
                </a:solidFill>
                <a:latin typeface="Comic Sans MS" pitchFamily="66" charset="0"/>
              </a:rPr>
              <a:t>Are </a:t>
            </a:r>
            <a:r>
              <a:rPr lang="en-US" sz="3600" smtClean="0">
                <a:solidFill>
                  <a:srgbClr val="CC3300"/>
                </a:solidFill>
                <a:latin typeface="Comic Sans MS" pitchFamily="66" charset="0"/>
              </a:rPr>
              <a:t>herbivores</a:t>
            </a:r>
            <a:r>
              <a:rPr lang="en-US" sz="3600" smtClean="0">
                <a:solidFill>
                  <a:srgbClr val="000066"/>
                </a:solidFill>
                <a:latin typeface="Comic Sans MS" pitchFamily="66" charset="0"/>
              </a:rPr>
              <a:t> (plant-eaters)</a:t>
            </a:r>
          </a:p>
        </p:txBody>
      </p:sp>
      <p:pic>
        <p:nvPicPr>
          <p:cNvPr id="13317" name="Picture 17" descr="21"/>
          <p:cNvPicPr>
            <a:picLocks noChangeAspect="1" noChangeArrowheads="1"/>
          </p:cNvPicPr>
          <p:nvPr>
            <p:ph sz="quarter"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200400" y="4114800"/>
            <a:ext cx="2743200" cy="2511425"/>
          </a:xfrm>
          <a:noFill/>
        </p:spPr>
      </p:pic>
      <p:sp>
        <p:nvSpPr>
          <p:cNvPr id="8" name="Footer Placeholder 7"/>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112935654"/>
      </p:ext>
    </p:extLst>
  </p:cSld>
  <p:clrMapOvr>
    <a:masterClrMapping/>
  </p:clrMapOvr>
  <p:transition spd="slow" advTm="2000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263">
                                            <p:txEl>
                                              <p:pRg st="0" end="0"/>
                                            </p:txEl>
                                          </p:spTgt>
                                        </p:tgtEl>
                                        <p:attrNameLst>
                                          <p:attrName>style.visibility</p:attrName>
                                        </p:attrNameLst>
                                      </p:cBhvr>
                                      <p:to>
                                        <p:strVal val="visible"/>
                                      </p:to>
                                    </p:set>
                                    <p:anim calcmode="lin" valueType="num">
                                      <p:cBhvr>
                                        <p:cTn id="7" dur="1000" fill="hold"/>
                                        <p:tgtEl>
                                          <p:spTgt spid="10263">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026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0263">
                                            <p:txEl>
                                              <p:pRg st="1" end="1"/>
                                            </p:txEl>
                                          </p:spTgt>
                                        </p:tgtEl>
                                        <p:attrNameLst>
                                          <p:attrName>style.visibility</p:attrName>
                                        </p:attrNameLst>
                                      </p:cBhvr>
                                      <p:to>
                                        <p:strVal val="visible"/>
                                      </p:to>
                                    </p:set>
                                    <p:anim calcmode="lin" valueType="num">
                                      <p:cBhvr>
                                        <p:cTn id="14" dur="1000" fill="hold"/>
                                        <p:tgtEl>
                                          <p:spTgt spid="10263">
                                            <p:txEl>
                                              <p:pRg st="1" end="1"/>
                                            </p:txEl>
                                          </p:spTgt>
                                        </p:tgtEl>
                                        <p:attrNameLst>
                                          <p:attrName>ppt_x</p:attrName>
                                        </p:attrNameLst>
                                      </p:cBhvr>
                                      <p:tavLst>
                                        <p:tav tm="0">
                                          <p:val>
                                            <p:strVal val="#ppt_x-.2"/>
                                          </p:val>
                                        </p:tav>
                                        <p:tav tm="100000">
                                          <p:val>
                                            <p:strVal val="#ppt_x"/>
                                          </p:val>
                                        </p:tav>
                                      </p:tavLst>
                                    </p:anim>
                                    <p:anim calcmode="lin" valueType="num">
                                      <p:cBhvr>
                                        <p:cTn id="15" dur="1000" fill="hold"/>
                                        <p:tgtEl>
                                          <p:spTgt spid="1026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02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D6EBCCCD-0C19-4573-AAC0-4A5E4BCFE8A3}" type="slidenum">
              <a:rPr lang="en-US">
                <a:solidFill>
                  <a:schemeClr val="bg1"/>
                </a:solidFill>
                <a:latin typeface="Arial Black" pitchFamily="34" charset="0"/>
              </a:rPr>
              <a:pPr eaLnBrk="1" hangingPunct="1"/>
              <a:t>33</a:t>
            </a:fld>
            <a:endParaRPr lang="en-US">
              <a:solidFill>
                <a:schemeClr val="bg1"/>
              </a:solidFill>
              <a:latin typeface="Arial Black" pitchFamily="34" charset="0"/>
            </a:endParaRPr>
          </a:p>
        </p:txBody>
      </p:sp>
      <p:sp>
        <p:nvSpPr>
          <p:cNvPr id="19460" name="Rectangle 4"/>
          <p:cNvSpPr>
            <a:spLocks noGrp="1" noChangeArrowheads="1"/>
          </p:cNvSpPr>
          <p:nvPr>
            <p:ph type="ctrTitle"/>
          </p:nvPr>
        </p:nvSpPr>
        <p:spPr>
          <a:xfrm>
            <a:off x="3505200" y="1143000"/>
            <a:ext cx="4953000" cy="2457450"/>
          </a:xfrm>
        </p:spPr>
        <p:txBody>
          <a:bodyPr>
            <a:normAutofit fontScale="90000"/>
          </a:bodyPr>
          <a:lstStyle/>
          <a:p>
            <a:pPr eaLnBrk="1" hangingPunct="1">
              <a:defRPr/>
            </a:pPr>
            <a:r>
              <a:rPr lang="en-US" sz="5400" b="1" i="1" smtClean="0">
                <a:solidFill>
                  <a:srgbClr val="000066"/>
                </a:solidFill>
                <a:effectLst>
                  <a:outerShdw blurRad="38100" dist="38100" dir="2700000" algn="tl">
                    <a:srgbClr val="C0C0C0"/>
                  </a:outerShdw>
                </a:effectLst>
                <a:latin typeface="Comic Sans MS" pitchFamily="66" charset="0"/>
              </a:rPr>
              <a:t>Most</a:t>
            </a:r>
            <a:r>
              <a:rPr lang="en-US" sz="4400" b="1" smtClean="0">
                <a:effectLst>
                  <a:outerShdw blurRad="38100" dist="38100" dir="2700000" algn="tl">
                    <a:srgbClr val="C0C0C0"/>
                  </a:outerShdw>
                </a:effectLst>
                <a:latin typeface="Comic Sans MS" pitchFamily="66" charset="0"/>
              </a:rPr>
              <a:t> of the energy the primary consumer gets from the producer is used by the consumer.</a:t>
            </a:r>
          </a:p>
        </p:txBody>
      </p:sp>
      <p:pic>
        <p:nvPicPr>
          <p:cNvPr id="14340" name="Picture 8" descr="crow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495800"/>
            <a:ext cx="21494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2240327322"/>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3BCBEAB-6A86-44C7-8B96-9680DF77C981}" type="slidenum">
              <a:rPr lang="en-US">
                <a:solidFill>
                  <a:schemeClr val="bg1"/>
                </a:solidFill>
                <a:latin typeface="Arial Black" pitchFamily="34" charset="0"/>
              </a:rPr>
              <a:pPr eaLnBrk="1" hangingPunct="1"/>
              <a:t>34</a:t>
            </a:fld>
            <a:endParaRPr lang="en-US">
              <a:solidFill>
                <a:schemeClr val="bg1"/>
              </a:solidFill>
              <a:latin typeface="Arial Black" pitchFamily="34" charset="0"/>
            </a:endParaRPr>
          </a:p>
        </p:txBody>
      </p:sp>
      <p:sp>
        <p:nvSpPr>
          <p:cNvPr id="30724" name="Rectangle 4"/>
          <p:cNvSpPr>
            <a:spLocks noGrp="1" noChangeArrowheads="1"/>
          </p:cNvSpPr>
          <p:nvPr>
            <p:ph type="ctrTitle"/>
          </p:nvPr>
        </p:nvSpPr>
        <p:spPr>
          <a:xfrm>
            <a:off x="3200400" y="2133600"/>
            <a:ext cx="5715000" cy="552450"/>
          </a:xfrm>
        </p:spPr>
        <p:txBody>
          <a:bodyPr>
            <a:normAutofit fontScale="90000"/>
          </a:bodyPr>
          <a:lstStyle/>
          <a:p>
            <a:pPr eaLnBrk="1" hangingPunct="1">
              <a:defRPr/>
            </a:pPr>
            <a:r>
              <a:rPr lang="en-US" sz="5400" b="1" i="1" smtClean="0">
                <a:solidFill>
                  <a:srgbClr val="000066"/>
                </a:solidFill>
                <a:effectLst>
                  <a:outerShdw blurRad="38100" dist="38100" dir="2700000" algn="tl">
                    <a:srgbClr val="C0C0C0"/>
                  </a:outerShdw>
                </a:effectLst>
                <a:latin typeface="Comic Sans MS" pitchFamily="66" charset="0"/>
              </a:rPr>
              <a:t>Some</a:t>
            </a:r>
            <a:r>
              <a:rPr lang="en-US" b="1" smtClean="0">
                <a:effectLst>
                  <a:outerShdw blurRad="38100" dist="38100" dir="2700000" algn="tl">
                    <a:srgbClr val="C0C0C0"/>
                  </a:outerShdw>
                </a:effectLst>
                <a:latin typeface="Comic Sans MS" pitchFamily="66" charset="0"/>
              </a:rPr>
              <a:t> of the energy moves into the atmosphere as heat.</a:t>
            </a:r>
          </a:p>
        </p:txBody>
      </p:sp>
      <p:pic>
        <p:nvPicPr>
          <p:cNvPr id="15364" name="Picture 9" descr="j02938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3944938"/>
            <a:ext cx="28194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146282214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wedge">
                                      <p:cBhvr>
                                        <p:cTn id="7" dur="2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57D3D86E-6DBB-4E00-A3E1-6912EB19889A}" type="slidenum">
              <a:rPr lang="en-US">
                <a:solidFill>
                  <a:schemeClr val="bg1"/>
                </a:solidFill>
                <a:latin typeface="Arial Black" pitchFamily="34" charset="0"/>
              </a:rPr>
              <a:pPr eaLnBrk="1" hangingPunct="1"/>
              <a:t>35</a:t>
            </a:fld>
            <a:endParaRPr lang="en-US">
              <a:solidFill>
                <a:schemeClr val="bg1"/>
              </a:solidFill>
              <a:latin typeface="Arial Black" pitchFamily="34" charset="0"/>
            </a:endParaRPr>
          </a:p>
        </p:txBody>
      </p:sp>
      <p:sp>
        <p:nvSpPr>
          <p:cNvPr id="33797" name="Rectangle 5"/>
          <p:cNvSpPr>
            <a:spLocks noGrp="1" noChangeArrowheads="1"/>
          </p:cNvSpPr>
          <p:nvPr>
            <p:ph type="ctrTitle"/>
          </p:nvPr>
        </p:nvSpPr>
        <p:spPr>
          <a:xfrm>
            <a:off x="3048000" y="914400"/>
            <a:ext cx="6096000" cy="5334000"/>
          </a:xfrm>
        </p:spPr>
        <p:txBody>
          <a:bodyPr>
            <a:normAutofit fontScale="90000"/>
          </a:bodyPr>
          <a:lstStyle/>
          <a:p>
            <a:pPr eaLnBrk="1" hangingPunct="1">
              <a:defRPr/>
            </a:pPr>
            <a:r>
              <a:rPr lang="en-US" sz="4400" b="1" smtClean="0">
                <a:solidFill>
                  <a:srgbClr val="000066"/>
                </a:solidFill>
                <a:effectLst>
                  <a:outerShdw blurRad="38100" dist="38100" dir="2700000" algn="tl">
                    <a:srgbClr val="C0C0C0"/>
                  </a:outerShdw>
                </a:effectLst>
                <a:latin typeface="Comic Sans MS" pitchFamily="66" charset="0"/>
              </a:rPr>
              <a:t>Some energy in the primary consumer is </a:t>
            </a:r>
            <a:r>
              <a:rPr lang="en-US" sz="4400" b="1" smtClean="0">
                <a:effectLst>
                  <a:outerShdw blurRad="38100" dist="38100" dir="2700000" algn="tl">
                    <a:srgbClr val="C0C0C0"/>
                  </a:outerShdw>
                </a:effectLst>
                <a:latin typeface="Comic Sans MS" pitchFamily="66" charset="0"/>
              </a:rPr>
              <a:t>STORED</a:t>
            </a:r>
            <a:r>
              <a:rPr lang="en-US" sz="4400" b="1" smtClean="0">
                <a:solidFill>
                  <a:srgbClr val="000066"/>
                </a:solidFill>
                <a:effectLst>
                  <a:outerShdw blurRad="38100" dist="38100" dir="2700000" algn="tl">
                    <a:srgbClr val="C0C0C0"/>
                  </a:outerShdw>
                </a:effectLst>
                <a:latin typeface="Comic Sans MS" pitchFamily="66" charset="0"/>
              </a:rPr>
              <a:t> </a:t>
            </a:r>
            <a:r>
              <a:rPr lang="en-US" sz="4000" b="1" smtClean="0">
                <a:solidFill>
                  <a:srgbClr val="000066"/>
                </a:solidFill>
                <a:effectLst>
                  <a:outerShdw blurRad="38100" dist="38100" dir="2700000" algn="tl">
                    <a:srgbClr val="C0C0C0"/>
                  </a:outerShdw>
                </a:effectLst>
                <a:latin typeface="Comic Sans MS" pitchFamily="66" charset="0"/>
              </a:rPr>
              <a:t>&amp;</a:t>
            </a:r>
            <a:r>
              <a:rPr lang="en-US" sz="4400" b="1" smtClean="0">
                <a:solidFill>
                  <a:srgbClr val="000066"/>
                </a:solidFill>
                <a:effectLst>
                  <a:outerShdw blurRad="38100" dist="38100" dir="2700000" algn="tl">
                    <a:srgbClr val="C0C0C0"/>
                  </a:outerShdw>
                </a:effectLst>
                <a:latin typeface="Comic Sans MS" pitchFamily="66" charset="0"/>
              </a:rPr>
              <a:t> not lost to the atmosphere or used by the consumer itself.</a:t>
            </a:r>
            <a:r>
              <a:rPr lang="en-US" sz="1600" b="1" smtClean="0">
                <a:solidFill>
                  <a:srgbClr val="000066"/>
                </a:solidFill>
                <a:effectLst>
                  <a:outerShdw blurRad="38100" dist="38100" dir="2700000" algn="tl">
                    <a:srgbClr val="C0C0C0"/>
                  </a:outerShdw>
                </a:effectLst>
                <a:latin typeface="Comic Sans MS" pitchFamily="66" charset="0"/>
              </a:rPr>
              <a:t/>
            </a:r>
            <a:br>
              <a:rPr lang="en-US" sz="1600" b="1" smtClean="0">
                <a:solidFill>
                  <a:srgbClr val="000066"/>
                </a:solidFill>
                <a:effectLst>
                  <a:outerShdw blurRad="38100" dist="38100" dir="2700000" algn="tl">
                    <a:srgbClr val="C0C0C0"/>
                  </a:outerShdw>
                </a:effectLst>
                <a:latin typeface="Comic Sans MS" pitchFamily="66" charset="0"/>
              </a:rPr>
            </a:br>
            <a:r>
              <a:rPr lang="en-US" sz="1600" b="1" smtClean="0">
                <a:solidFill>
                  <a:srgbClr val="000066"/>
                </a:solidFill>
                <a:effectLst>
                  <a:outerShdw blurRad="38100" dist="38100" dir="2700000" algn="tl">
                    <a:srgbClr val="C0C0C0"/>
                  </a:outerShdw>
                </a:effectLst>
                <a:latin typeface="Comic Sans MS" pitchFamily="66" charset="0"/>
              </a:rPr>
              <a:t/>
            </a:r>
            <a:br>
              <a:rPr lang="en-US" sz="1600" b="1" smtClean="0">
                <a:solidFill>
                  <a:srgbClr val="000066"/>
                </a:solidFill>
                <a:effectLst>
                  <a:outerShdw blurRad="38100" dist="38100" dir="2700000" algn="tl">
                    <a:srgbClr val="C0C0C0"/>
                  </a:outerShdw>
                </a:effectLst>
                <a:latin typeface="Comic Sans MS" pitchFamily="66" charset="0"/>
              </a:rPr>
            </a:br>
            <a:r>
              <a:rPr lang="en-US" sz="4000" b="1" smtClean="0">
                <a:effectLst>
                  <a:outerShdw blurRad="38100" dist="38100" dir="2700000" algn="tl">
                    <a:srgbClr val="C0C0C0"/>
                  </a:outerShdw>
                </a:effectLst>
                <a:latin typeface="Comic Sans MS" pitchFamily="66" charset="0"/>
              </a:rPr>
              <a:t>This energy is </a:t>
            </a:r>
            <a:r>
              <a:rPr lang="en-US" b="1" smtClean="0">
                <a:solidFill>
                  <a:srgbClr val="000066"/>
                </a:solidFill>
                <a:effectLst>
                  <a:outerShdw blurRad="38100" dist="38100" dir="2700000" algn="tl">
                    <a:srgbClr val="C0C0C0"/>
                  </a:outerShdw>
                </a:effectLst>
                <a:latin typeface="Comic Sans MS" pitchFamily="66" charset="0"/>
              </a:rPr>
              <a:t>available</a:t>
            </a:r>
            <a:r>
              <a:rPr lang="en-US" sz="4000" b="1" smtClean="0">
                <a:effectLst>
                  <a:outerShdw blurRad="38100" dist="38100" dir="2700000" algn="tl">
                    <a:srgbClr val="C0C0C0"/>
                  </a:outerShdw>
                </a:effectLst>
                <a:latin typeface="Comic Sans MS" pitchFamily="66" charset="0"/>
              </a:rPr>
              <a:t> for another consumer </a:t>
            </a:r>
            <a:r>
              <a:rPr lang="en-US" sz="4400" b="1" smtClean="0">
                <a:solidFill>
                  <a:srgbClr val="000066"/>
                </a:solidFill>
                <a:effectLst>
                  <a:outerShdw blurRad="38100" dist="38100" dir="2700000" algn="tl">
                    <a:srgbClr val="C0C0C0"/>
                  </a:outerShdw>
                </a:effectLst>
                <a:latin typeface="Comic Sans MS" pitchFamily="66" charset="0"/>
              </a:rPr>
              <a:t>(predator).</a:t>
            </a:r>
          </a:p>
        </p:txBody>
      </p:sp>
      <p:sp>
        <p:nvSpPr>
          <p:cNvPr id="1638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92376333"/>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p:cTn id="7" dur="1000" fill="hold"/>
                                        <p:tgtEl>
                                          <p:spTgt spid="33797"/>
                                        </p:tgtEl>
                                        <p:attrNameLst>
                                          <p:attrName>ppt_x</p:attrName>
                                        </p:attrNameLst>
                                      </p:cBhvr>
                                      <p:tavLst>
                                        <p:tav tm="0">
                                          <p:val>
                                            <p:strVal val="#ppt_x-.2"/>
                                          </p:val>
                                        </p:tav>
                                        <p:tav tm="100000">
                                          <p:val>
                                            <p:strVal val="#ppt_x"/>
                                          </p:val>
                                        </p:tav>
                                      </p:tavLst>
                                    </p:anim>
                                    <p:anim calcmode="lin" valueType="num">
                                      <p:cBhvr>
                                        <p:cTn id="8" dur="1000" fill="hold"/>
                                        <p:tgtEl>
                                          <p:spTgt spid="33797"/>
                                        </p:tgtEl>
                                        <p:attrNameLst>
                                          <p:attrName>ppt_y</p:attrName>
                                        </p:attrNameLst>
                                      </p:cBhvr>
                                      <p:tavLst>
                                        <p:tav tm="0">
                                          <p:val>
                                            <p:strVal val="#ppt_y"/>
                                          </p:val>
                                        </p:tav>
                                        <p:tav tm="100000">
                                          <p:val>
                                            <p:strVal val="#ppt_y"/>
                                          </p:val>
                                        </p:tav>
                                      </p:tavLst>
                                    </p:anim>
                                    <p:animEffect transition="in" filter="wipe(right)" prLst="gradientSize: 0.1">
                                      <p:cBhvr>
                                        <p:cTn id="9" dur="10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AA4FF73B-BD37-4702-A0DF-9ED3DC4CBAEC}" type="slidenum">
              <a:rPr lang="en-US"/>
              <a:pPr>
                <a:defRPr/>
              </a:pPr>
              <a:t>36</a:t>
            </a:fld>
            <a:endParaRPr lang="en-US"/>
          </a:p>
        </p:txBody>
      </p:sp>
      <p:sp>
        <p:nvSpPr>
          <p:cNvPr id="36866" name="Rectangle 2"/>
          <p:cNvSpPr>
            <a:spLocks noGrp="1" noChangeArrowheads="1"/>
          </p:cNvSpPr>
          <p:nvPr>
            <p:ph type="title"/>
          </p:nvPr>
        </p:nvSpPr>
        <p:spPr>
          <a:xfrm>
            <a:off x="381000" y="609600"/>
            <a:ext cx="8610600" cy="457200"/>
          </a:xfrm>
        </p:spPr>
        <p:txBody>
          <a:bodyPr>
            <a:normAutofit fontScale="90000"/>
          </a:bodyPr>
          <a:lstStyle/>
          <a:p>
            <a:pPr algn="ctr" eaLnBrk="1" hangingPunct="1">
              <a:defRPr/>
            </a:pPr>
            <a:r>
              <a:rPr lang="en-US" sz="4400" b="1" dirty="0" smtClean="0">
                <a:solidFill>
                  <a:srgbClr val="FF0000"/>
                </a:solidFill>
                <a:effectLst>
                  <a:outerShdw blurRad="38100" dist="38100" dir="2700000" algn="tl">
                    <a:srgbClr val="C0C0C0"/>
                  </a:outerShdw>
                </a:effectLst>
                <a:latin typeface="Comic Sans MS" pitchFamily="66" charset="0"/>
              </a:rPr>
              <a:t>A Consumer that Eats Another Consumer for Energy:</a:t>
            </a:r>
          </a:p>
        </p:txBody>
      </p:sp>
      <p:sp>
        <p:nvSpPr>
          <p:cNvPr id="36869" name="Rectangle 5"/>
          <p:cNvSpPr>
            <a:spLocks noGrp="1" noChangeArrowheads="1"/>
          </p:cNvSpPr>
          <p:nvPr>
            <p:ph type="body" sz="half" idx="2"/>
          </p:nvPr>
        </p:nvSpPr>
        <p:spPr>
          <a:xfrm>
            <a:off x="1905000" y="1752600"/>
            <a:ext cx="6096000" cy="4419600"/>
          </a:xfrm>
        </p:spPr>
        <p:txBody>
          <a:bodyPr/>
          <a:lstStyle/>
          <a:p>
            <a:pPr marL="0" indent="0" eaLnBrk="1" hangingPunct="1">
              <a:buFontTx/>
              <a:buChar char="•"/>
              <a:defRPr/>
            </a:pPr>
            <a:r>
              <a:rPr lang="en-US" sz="3600" smtClean="0">
                <a:solidFill>
                  <a:srgbClr val="000066"/>
                </a:solidFill>
                <a:effectLst>
                  <a:outerShdw blurRad="38100" dist="38100" dir="2700000" algn="tl">
                    <a:srgbClr val="C0C0C0"/>
                  </a:outerShdw>
                </a:effectLst>
                <a:latin typeface="Comic Sans MS" pitchFamily="66" charset="0"/>
              </a:rPr>
              <a:t>Is called a secondary or </a:t>
            </a:r>
            <a:r>
              <a:rPr lang="en-US" sz="3600" smtClean="0">
                <a:solidFill>
                  <a:srgbClr val="CC3300"/>
                </a:solidFill>
                <a:effectLst>
                  <a:outerShdw blurRad="38100" dist="38100" dir="2700000" algn="tl">
                    <a:srgbClr val="C0C0C0"/>
                  </a:outerShdw>
                </a:effectLst>
                <a:latin typeface="Comic Sans MS" pitchFamily="66" charset="0"/>
              </a:rPr>
              <a:t>2nd order consumer</a:t>
            </a:r>
          </a:p>
          <a:p>
            <a:pPr marL="0" indent="0" eaLnBrk="1" hangingPunct="1">
              <a:buFontTx/>
              <a:buChar char="•"/>
              <a:defRPr/>
            </a:pPr>
            <a:r>
              <a:rPr lang="en-US" sz="3600" smtClean="0">
                <a:solidFill>
                  <a:srgbClr val="000066"/>
                </a:solidFill>
                <a:effectLst>
                  <a:outerShdw blurRad="38100" dist="38100" dir="2700000" algn="tl">
                    <a:srgbClr val="C0C0C0"/>
                  </a:outerShdw>
                </a:effectLst>
                <a:latin typeface="Comic Sans MS" pitchFamily="66" charset="0"/>
              </a:rPr>
              <a:t>May be a </a:t>
            </a:r>
            <a:r>
              <a:rPr lang="en-US" sz="3600" smtClean="0">
                <a:solidFill>
                  <a:srgbClr val="CC3300"/>
                </a:solidFill>
                <a:effectLst>
                  <a:outerShdw blurRad="38100" dist="38100" dir="2700000" algn="tl">
                    <a:srgbClr val="C0C0C0"/>
                  </a:outerShdw>
                </a:effectLst>
                <a:latin typeface="Comic Sans MS" pitchFamily="66" charset="0"/>
              </a:rPr>
              <a:t>carnivore</a:t>
            </a:r>
            <a:r>
              <a:rPr lang="en-US" sz="3600" smtClean="0">
                <a:solidFill>
                  <a:srgbClr val="000066"/>
                </a:solidFill>
                <a:effectLst>
                  <a:outerShdw blurRad="38100" dist="38100" dir="2700000" algn="tl">
                    <a:srgbClr val="C0C0C0"/>
                  </a:outerShdw>
                </a:effectLst>
                <a:latin typeface="Comic Sans MS" pitchFamily="66" charset="0"/>
              </a:rPr>
              <a:t>  or a </a:t>
            </a:r>
            <a:r>
              <a:rPr lang="en-US" sz="3600" smtClean="0">
                <a:solidFill>
                  <a:srgbClr val="CC3300"/>
                </a:solidFill>
                <a:effectLst>
                  <a:outerShdw blurRad="38100" dist="38100" dir="2700000" algn="tl">
                    <a:srgbClr val="C0C0C0"/>
                  </a:outerShdw>
                </a:effectLst>
                <a:latin typeface="Comic Sans MS" pitchFamily="66" charset="0"/>
              </a:rPr>
              <a:t>omnivore</a:t>
            </a:r>
          </a:p>
          <a:p>
            <a:pPr marL="0" indent="0" eaLnBrk="1" hangingPunct="1">
              <a:buFontTx/>
              <a:buChar char="•"/>
              <a:defRPr/>
            </a:pPr>
            <a:r>
              <a:rPr lang="en-US" sz="3600" smtClean="0">
                <a:solidFill>
                  <a:srgbClr val="000066"/>
                </a:solidFill>
                <a:effectLst>
                  <a:outerShdw blurRad="38100" dist="38100" dir="2700000" algn="tl">
                    <a:srgbClr val="C0C0C0"/>
                  </a:outerShdw>
                </a:effectLst>
                <a:latin typeface="Comic Sans MS" pitchFamily="66" charset="0"/>
              </a:rPr>
              <a:t>May be a </a:t>
            </a:r>
            <a:r>
              <a:rPr lang="en-US" sz="3600" smtClean="0">
                <a:solidFill>
                  <a:srgbClr val="CC3300"/>
                </a:solidFill>
                <a:effectLst>
                  <a:outerShdw blurRad="38100" dist="38100" dir="2700000" algn="tl">
                    <a:srgbClr val="C0C0C0"/>
                  </a:outerShdw>
                </a:effectLst>
                <a:latin typeface="Comic Sans MS" pitchFamily="66" charset="0"/>
              </a:rPr>
              <a:t>predator</a:t>
            </a:r>
          </a:p>
          <a:p>
            <a:pPr marL="0" indent="0" eaLnBrk="1" hangingPunct="1">
              <a:buFontTx/>
              <a:buChar char="•"/>
              <a:defRPr/>
            </a:pPr>
            <a:r>
              <a:rPr lang="en-US" sz="3600" smtClean="0">
                <a:solidFill>
                  <a:srgbClr val="000066"/>
                </a:solidFill>
                <a:effectLst>
                  <a:outerShdw blurRad="38100" dist="38100" dir="2700000" algn="tl">
                    <a:srgbClr val="C0C0C0"/>
                  </a:outerShdw>
                </a:effectLst>
                <a:latin typeface="Comic Sans MS" pitchFamily="66" charset="0"/>
              </a:rPr>
              <a:t>May be a </a:t>
            </a:r>
            <a:r>
              <a:rPr lang="en-US" sz="3600" smtClean="0">
                <a:solidFill>
                  <a:srgbClr val="CC3300"/>
                </a:solidFill>
                <a:effectLst>
                  <a:outerShdw blurRad="38100" dist="38100" dir="2700000" algn="tl">
                    <a:srgbClr val="C0C0C0"/>
                  </a:outerShdw>
                </a:effectLst>
                <a:latin typeface="Comic Sans MS" pitchFamily="66" charset="0"/>
              </a:rPr>
              <a:t>scavenger</a:t>
            </a:r>
          </a:p>
          <a:p>
            <a:pPr marL="0" indent="0" eaLnBrk="1" hangingPunct="1">
              <a:defRPr/>
            </a:pPr>
            <a:endParaRPr lang="en-US" sz="3600" smtClean="0">
              <a:solidFill>
                <a:srgbClr val="000066"/>
              </a:solidFill>
              <a:effectLst>
                <a:outerShdw blurRad="38100" dist="38100" dir="2700000" algn="tl">
                  <a:srgbClr val="C0C0C0"/>
                </a:outerShdw>
              </a:effectLst>
              <a:latin typeface="Comic Sans MS" pitchFamily="66" charset="0"/>
            </a:endParaRPr>
          </a:p>
        </p:txBody>
      </p:sp>
      <p:pic>
        <p:nvPicPr>
          <p:cNvPr id="17413" name="Picture 15" descr="lion_1"/>
          <p:cNvPicPr>
            <a:picLocks noChangeAspect="1" noChangeArrowheads="1"/>
          </p:cNvPicPr>
          <p:nvPr>
            <p:ph sz="half" idx="1"/>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a:xfrm>
            <a:off x="228600" y="3276600"/>
            <a:ext cx="1947863" cy="2960688"/>
          </a:xfrm>
          <a:noFill/>
        </p:spPr>
      </p:pic>
      <p:sp>
        <p:nvSpPr>
          <p:cNvPr id="8" name="Footer Placeholder 7"/>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4073821652"/>
      </p:ext>
    </p:extLst>
  </p:cSld>
  <p:clrMapOvr>
    <a:masterClrMapping/>
  </p:clrMapOvr>
  <p:transition spd="slow" advTm="2000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0-#ppt_w/2"/>
                                          </p:val>
                                        </p:tav>
                                        <p:tav tm="100000">
                                          <p:val>
                                            <p:strVal val="#ppt_x"/>
                                          </p:val>
                                        </p:tav>
                                      </p:tavLst>
                                    </p:anim>
                                    <p:anim calcmode="lin" valueType="num">
                                      <p:cBhvr additive="base">
                                        <p:cTn id="8" dur="500" fill="hold"/>
                                        <p:tgtEl>
                                          <p:spTgt spid="3686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6869">
                                            <p:txEl>
                                              <p:pRg st="0" end="0"/>
                                            </p:txEl>
                                          </p:spTgt>
                                        </p:tgtEl>
                                        <p:attrNameLst>
                                          <p:attrName>style.visibility</p:attrName>
                                        </p:attrNameLst>
                                      </p:cBhvr>
                                      <p:to>
                                        <p:strVal val="visible"/>
                                      </p:to>
                                    </p:set>
                                    <p:animEffect transition="in" filter="checkerboard(across)">
                                      <p:cBhvr>
                                        <p:cTn id="13" dur="500"/>
                                        <p:tgtEl>
                                          <p:spTgt spid="36869">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36869">
                                            <p:txEl>
                                              <p:pRg st="1" end="1"/>
                                            </p:txEl>
                                          </p:spTgt>
                                        </p:tgtEl>
                                        <p:attrNameLst>
                                          <p:attrName>style.visibility</p:attrName>
                                        </p:attrNameLst>
                                      </p:cBhvr>
                                      <p:to>
                                        <p:strVal val="visible"/>
                                      </p:to>
                                    </p:set>
                                    <p:animEffect transition="in" filter="checkerboard(across)">
                                      <p:cBhvr>
                                        <p:cTn id="18" dur="500"/>
                                        <p:tgtEl>
                                          <p:spTgt spid="36869">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36869">
                                            <p:txEl>
                                              <p:pRg st="2" end="2"/>
                                            </p:txEl>
                                          </p:spTgt>
                                        </p:tgtEl>
                                        <p:attrNameLst>
                                          <p:attrName>style.visibility</p:attrName>
                                        </p:attrNameLst>
                                      </p:cBhvr>
                                      <p:to>
                                        <p:strVal val="visible"/>
                                      </p:to>
                                    </p:set>
                                    <p:animEffect transition="in" filter="checkerboard(across)">
                                      <p:cBhvr>
                                        <p:cTn id="23" dur="500"/>
                                        <p:tgtEl>
                                          <p:spTgt spid="36869">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36869">
                                            <p:txEl>
                                              <p:pRg st="3" end="3"/>
                                            </p:txEl>
                                          </p:spTgt>
                                        </p:tgtEl>
                                        <p:attrNameLst>
                                          <p:attrName>style.visibility</p:attrName>
                                        </p:attrNameLst>
                                      </p:cBhvr>
                                      <p:to>
                                        <p:strVal val="visible"/>
                                      </p:to>
                                    </p:set>
                                    <p:animEffect transition="in" filter="checkerboard(across)">
                                      <p:cBhvr>
                                        <p:cTn id="28" dur="500"/>
                                        <p:tgtEl>
                                          <p:spTgt spid="3686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P spid="3686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54A81C10-2BB5-455D-8827-7F1DD58859DE}" type="slidenum">
              <a:rPr lang="en-US">
                <a:solidFill>
                  <a:schemeClr val="bg1"/>
                </a:solidFill>
                <a:latin typeface="Arial Black" pitchFamily="34" charset="0"/>
              </a:rPr>
              <a:pPr eaLnBrk="1" hangingPunct="1"/>
              <a:t>37</a:t>
            </a:fld>
            <a:endParaRPr lang="en-US">
              <a:solidFill>
                <a:schemeClr val="bg1"/>
              </a:solidFill>
              <a:latin typeface="Arial Black" pitchFamily="34" charset="0"/>
            </a:endParaRPr>
          </a:p>
        </p:txBody>
      </p:sp>
      <p:sp>
        <p:nvSpPr>
          <p:cNvPr id="48130" name="Rectangle 2"/>
          <p:cNvSpPr>
            <a:spLocks noGrp="1" noChangeArrowheads="1"/>
          </p:cNvSpPr>
          <p:nvPr>
            <p:ph type="ctrTitle"/>
          </p:nvPr>
        </p:nvSpPr>
        <p:spPr>
          <a:xfrm>
            <a:off x="3429000" y="533400"/>
            <a:ext cx="5257800" cy="5715000"/>
          </a:xfrm>
        </p:spPr>
        <p:txBody>
          <a:bodyPr/>
          <a:lstStyle/>
          <a:p>
            <a:pPr eaLnBrk="1" hangingPunct="1">
              <a:defRPr/>
            </a:pPr>
            <a:r>
              <a:rPr lang="en-US" b="1" i="1" smtClean="0">
                <a:solidFill>
                  <a:srgbClr val="000066"/>
                </a:solidFill>
                <a:effectLst>
                  <a:outerShdw blurRad="38100" dist="38100" dir="2700000" algn="tl">
                    <a:srgbClr val="C0C0C0"/>
                  </a:outerShdw>
                </a:effectLst>
                <a:latin typeface="Comic Sans MS" pitchFamily="66" charset="0"/>
              </a:rPr>
              <a:t>Most</a:t>
            </a:r>
            <a:r>
              <a:rPr lang="en-US" sz="4400" b="1" smtClean="0">
                <a:effectLst>
                  <a:outerShdw blurRad="38100" dist="38100" dir="2700000" algn="tl">
                    <a:srgbClr val="C0C0C0"/>
                  </a:outerShdw>
                </a:effectLst>
                <a:latin typeface="Comic Sans MS" pitchFamily="66" charset="0"/>
              </a:rPr>
              <a:t> of the energy the secondary consumer gets from the primary consumer is used by the secondary consumer.</a:t>
            </a:r>
          </a:p>
        </p:txBody>
      </p:sp>
      <p:sp>
        <p:nvSpPr>
          <p:cNvPr id="18436"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279943792"/>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strips(downLeft)">
                                      <p:cBhvr>
                                        <p:cTn id="7"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5E0388D3-3D2D-4776-A51D-9BC9E5F5226E}" type="slidenum">
              <a:rPr lang="en-US">
                <a:solidFill>
                  <a:schemeClr val="bg1"/>
                </a:solidFill>
                <a:latin typeface="Arial Black" pitchFamily="34" charset="0"/>
              </a:rPr>
              <a:pPr eaLnBrk="1" hangingPunct="1"/>
              <a:t>38</a:t>
            </a:fld>
            <a:endParaRPr lang="en-US">
              <a:solidFill>
                <a:schemeClr val="bg1"/>
              </a:solidFill>
              <a:latin typeface="Arial Black" pitchFamily="34" charset="0"/>
            </a:endParaRPr>
          </a:p>
        </p:txBody>
      </p:sp>
      <p:sp>
        <p:nvSpPr>
          <p:cNvPr id="50180" name="Rectangle 4"/>
          <p:cNvSpPr>
            <a:spLocks noGrp="1" noChangeArrowheads="1"/>
          </p:cNvSpPr>
          <p:nvPr>
            <p:ph type="ctrTitle"/>
          </p:nvPr>
        </p:nvSpPr>
        <p:spPr>
          <a:xfrm>
            <a:off x="3352800" y="228600"/>
            <a:ext cx="4953000" cy="5791200"/>
          </a:xfrm>
        </p:spPr>
        <p:txBody>
          <a:bodyPr/>
          <a:lstStyle/>
          <a:p>
            <a:pPr eaLnBrk="1" hangingPunct="1">
              <a:defRPr/>
            </a:pPr>
            <a:r>
              <a:rPr lang="en-US" b="1" i="1" smtClean="0">
                <a:solidFill>
                  <a:srgbClr val="000066"/>
                </a:solidFill>
                <a:effectLst>
                  <a:outerShdw blurRad="38100" dist="38100" dir="2700000" algn="tl">
                    <a:srgbClr val="C0C0C0"/>
                  </a:outerShdw>
                </a:effectLst>
                <a:latin typeface="Comic Sans MS" pitchFamily="66" charset="0"/>
              </a:rPr>
              <a:t>Some</a:t>
            </a:r>
            <a:r>
              <a:rPr lang="en-US" sz="4400" smtClean="0">
                <a:latin typeface="Comic Sans MS" pitchFamily="66" charset="0"/>
              </a:rPr>
              <a:t> </a:t>
            </a:r>
            <a:r>
              <a:rPr lang="en-US" sz="4400" b="1" smtClean="0">
                <a:effectLst>
                  <a:outerShdw blurRad="38100" dist="38100" dir="2700000" algn="tl">
                    <a:srgbClr val="C0C0C0"/>
                  </a:outerShdw>
                </a:effectLst>
                <a:latin typeface="Comic Sans MS" pitchFamily="66" charset="0"/>
              </a:rPr>
              <a:t>of the energy is lost as </a:t>
            </a:r>
            <a:r>
              <a:rPr lang="en-US" sz="4400" b="1" smtClean="0">
                <a:solidFill>
                  <a:srgbClr val="000066"/>
                </a:solidFill>
                <a:effectLst>
                  <a:outerShdw blurRad="38100" dist="38100" dir="2700000" algn="tl">
                    <a:srgbClr val="C0C0C0"/>
                  </a:outerShdw>
                </a:effectLst>
                <a:latin typeface="Comic Sans MS" pitchFamily="66" charset="0"/>
              </a:rPr>
              <a:t>heat</a:t>
            </a:r>
            <a:r>
              <a:rPr lang="en-US" sz="4400" b="1" smtClean="0">
                <a:effectLst>
                  <a:outerShdw blurRad="38100" dist="38100" dir="2700000" algn="tl">
                    <a:srgbClr val="C0C0C0"/>
                  </a:outerShdw>
                </a:effectLst>
                <a:latin typeface="Comic Sans MS" pitchFamily="66" charset="0"/>
              </a:rPr>
              <a:t>, but some energy is stored and can </a:t>
            </a:r>
            <a:r>
              <a:rPr lang="en-US" sz="4400" b="1" smtClean="0">
                <a:solidFill>
                  <a:srgbClr val="000066"/>
                </a:solidFill>
                <a:effectLst>
                  <a:outerShdw blurRad="38100" dist="38100" dir="2700000" algn="tl">
                    <a:srgbClr val="C0C0C0"/>
                  </a:outerShdw>
                </a:effectLst>
                <a:latin typeface="Comic Sans MS" pitchFamily="66" charset="0"/>
              </a:rPr>
              <a:t>passed on to another consumer.</a:t>
            </a:r>
          </a:p>
        </p:txBody>
      </p:sp>
      <p:pic>
        <p:nvPicPr>
          <p:cNvPr id="19460" name="Picture 7" descr="MCj013715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3288" y="4648200"/>
            <a:ext cx="189071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3879539700"/>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B26D1BCA-D4A4-47BC-BCED-19AE198A8D9A}" type="slidenum">
              <a:rPr lang="en-US"/>
              <a:pPr>
                <a:defRPr/>
              </a:pPr>
              <a:t>39</a:t>
            </a:fld>
            <a:endParaRPr lang="en-US"/>
          </a:p>
        </p:txBody>
      </p:sp>
      <p:sp>
        <p:nvSpPr>
          <p:cNvPr id="46084" name="Rectangle 4"/>
          <p:cNvSpPr>
            <a:spLocks noGrp="1" noChangeArrowheads="1"/>
          </p:cNvSpPr>
          <p:nvPr>
            <p:ph type="title"/>
          </p:nvPr>
        </p:nvSpPr>
        <p:spPr>
          <a:xfrm>
            <a:off x="381000" y="1219200"/>
            <a:ext cx="8382000" cy="457200"/>
          </a:xfrm>
        </p:spPr>
        <p:txBody>
          <a:bodyPr>
            <a:normAutofit fontScale="90000"/>
          </a:bodyPr>
          <a:lstStyle/>
          <a:p>
            <a:pPr algn="ctr" eaLnBrk="1" hangingPunct="1">
              <a:defRPr/>
            </a:pPr>
            <a:r>
              <a:rPr lang="en-US" sz="4400" b="1" dirty="0" smtClean="0">
                <a:solidFill>
                  <a:srgbClr val="FF0000"/>
                </a:solidFill>
                <a:effectLst>
                  <a:outerShdw blurRad="38100" dist="38100" dir="2700000" algn="tl">
                    <a:srgbClr val="C0C0C0"/>
                  </a:outerShdw>
                </a:effectLst>
                <a:latin typeface="Comic Sans MS" pitchFamily="66" charset="0"/>
              </a:rPr>
              <a:t>A consumer that eats a consumer that already ate a consumer:</a:t>
            </a:r>
          </a:p>
        </p:txBody>
      </p:sp>
      <p:sp>
        <p:nvSpPr>
          <p:cNvPr id="46085" name="Rectangle 5"/>
          <p:cNvSpPr>
            <a:spLocks noGrp="1" noChangeArrowheads="1"/>
          </p:cNvSpPr>
          <p:nvPr>
            <p:ph type="body" sz="half" idx="1"/>
          </p:nvPr>
        </p:nvSpPr>
        <p:spPr>
          <a:xfrm>
            <a:off x="1752600" y="2667000"/>
            <a:ext cx="5943600" cy="3657600"/>
          </a:xfrm>
        </p:spPr>
        <p:txBody>
          <a:bodyPr>
            <a:normAutofit lnSpcReduction="10000"/>
          </a:bodyPr>
          <a:lstStyle/>
          <a:p>
            <a:pPr marL="0" indent="0" eaLnBrk="1" hangingPunct="1">
              <a:buFontTx/>
              <a:buChar char="•"/>
              <a:defRPr/>
            </a:pPr>
            <a:r>
              <a:rPr lang="en-US" sz="3600" smtClean="0">
                <a:solidFill>
                  <a:srgbClr val="000066"/>
                </a:solidFill>
                <a:effectLst>
                  <a:outerShdw blurRad="38100" dist="38100" dir="2700000" algn="tl">
                    <a:srgbClr val="C0C0C0"/>
                  </a:outerShdw>
                </a:effectLst>
                <a:latin typeface="Comic Sans MS" pitchFamily="66" charset="0"/>
              </a:rPr>
              <a:t>Is called a </a:t>
            </a:r>
            <a:r>
              <a:rPr lang="en-US" sz="3600" smtClean="0">
                <a:solidFill>
                  <a:srgbClr val="CC3300"/>
                </a:solidFill>
                <a:effectLst>
                  <a:outerShdw blurRad="38100" dist="38100" dir="2700000" algn="tl">
                    <a:srgbClr val="C0C0C0"/>
                  </a:outerShdw>
                </a:effectLst>
                <a:latin typeface="Comic Sans MS" pitchFamily="66" charset="0"/>
              </a:rPr>
              <a:t>3rd order</a:t>
            </a:r>
            <a:r>
              <a:rPr lang="en-US" sz="3600" smtClean="0">
                <a:solidFill>
                  <a:srgbClr val="000066"/>
                </a:solidFill>
                <a:effectLst>
                  <a:outerShdw blurRad="38100" dist="38100" dir="2700000" algn="tl">
                    <a:srgbClr val="C0C0C0"/>
                  </a:outerShdw>
                </a:effectLst>
                <a:latin typeface="Comic Sans MS" pitchFamily="66" charset="0"/>
              </a:rPr>
              <a:t> or tertiary consumer</a:t>
            </a:r>
          </a:p>
          <a:p>
            <a:pPr marL="0" indent="0" eaLnBrk="1" hangingPunct="1">
              <a:buFontTx/>
              <a:buChar char="•"/>
              <a:defRPr/>
            </a:pPr>
            <a:r>
              <a:rPr lang="en-US" sz="3600" smtClean="0">
                <a:solidFill>
                  <a:srgbClr val="000066"/>
                </a:solidFill>
                <a:effectLst>
                  <a:outerShdw blurRad="38100" dist="38100" dir="2700000" algn="tl">
                    <a:srgbClr val="C0C0C0"/>
                  </a:outerShdw>
                </a:effectLst>
                <a:latin typeface="Comic Sans MS" pitchFamily="66" charset="0"/>
              </a:rPr>
              <a:t>May be a </a:t>
            </a:r>
            <a:r>
              <a:rPr lang="en-US" sz="3600" smtClean="0">
                <a:solidFill>
                  <a:srgbClr val="CC3300"/>
                </a:solidFill>
                <a:effectLst>
                  <a:outerShdw blurRad="38100" dist="38100" dir="2700000" algn="tl">
                    <a:srgbClr val="C0C0C0"/>
                  </a:outerShdw>
                </a:effectLst>
                <a:latin typeface="Comic Sans MS" pitchFamily="66" charset="0"/>
              </a:rPr>
              <a:t>carnivore  or a omnivore</a:t>
            </a:r>
          </a:p>
          <a:p>
            <a:pPr marL="0" indent="0" eaLnBrk="1" hangingPunct="1">
              <a:buFontTx/>
              <a:buChar char="•"/>
              <a:defRPr/>
            </a:pPr>
            <a:r>
              <a:rPr lang="en-US" sz="3600" smtClean="0">
                <a:solidFill>
                  <a:srgbClr val="000066"/>
                </a:solidFill>
                <a:effectLst>
                  <a:outerShdw blurRad="38100" dist="38100" dir="2700000" algn="tl">
                    <a:srgbClr val="C0C0C0"/>
                  </a:outerShdw>
                </a:effectLst>
                <a:latin typeface="Comic Sans MS" pitchFamily="66" charset="0"/>
              </a:rPr>
              <a:t>May be a </a:t>
            </a:r>
            <a:r>
              <a:rPr lang="en-US" sz="3600" smtClean="0">
                <a:solidFill>
                  <a:srgbClr val="CC3300"/>
                </a:solidFill>
                <a:effectLst>
                  <a:outerShdw blurRad="38100" dist="38100" dir="2700000" algn="tl">
                    <a:srgbClr val="C0C0C0"/>
                  </a:outerShdw>
                </a:effectLst>
                <a:latin typeface="Comic Sans MS" pitchFamily="66" charset="0"/>
              </a:rPr>
              <a:t>predator</a:t>
            </a:r>
          </a:p>
          <a:p>
            <a:pPr marL="0" indent="0" eaLnBrk="1" hangingPunct="1">
              <a:buFontTx/>
              <a:buChar char="•"/>
              <a:defRPr/>
            </a:pPr>
            <a:r>
              <a:rPr lang="en-US" sz="3600" smtClean="0">
                <a:solidFill>
                  <a:srgbClr val="000066"/>
                </a:solidFill>
                <a:effectLst>
                  <a:outerShdw blurRad="38100" dist="38100" dir="2700000" algn="tl">
                    <a:srgbClr val="C0C0C0"/>
                  </a:outerShdw>
                </a:effectLst>
                <a:latin typeface="Comic Sans MS" pitchFamily="66" charset="0"/>
              </a:rPr>
              <a:t>May be a </a:t>
            </a:r>
            <a:r>
              <a:rPr lang="en-US" sz="3600" smtClean="0">
                <a:solidFill>
                  <a:srgbClr val="CC3300"/>
                </a:solidFill>
                <a:effectLst>
                  <a:outerShdw blurRad="38100" dist="38100" dir="2700000" algn="tl">
                    <a:srgbClr val="C0C0C0"/>
                  </a:outerShdw>
                </a:effectLst>
                <a:latin typeface="Comic Sans MS" pitchFamily="66" charset="0"/>
              </a:rPr>
              <a:t>scavenger</a:t>
            </a:r>
          </a:p>
        </p:txBody>
      </p:sp>
      <p:pic>
        <p:nvPicPr>
          <p:cNvPr id="20485" name="Picture 7" descr="clip_bullfrog8"/>
          <p:cNvPicPr>
            <a:picLocks noChangeAspect="1" noChangeArrowheads="1"/>
          </p:cNvPicPr>
          <p:nvPr>
            <p:ph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4480" r="5930"/>
          <a:stretch>
            <a:fillRect/>
          </a:stretch>
        </p:blipFill>
        <p:spPr>
          <a:xfrm>
            <a:off x="0" y="4746625"/>
            <a:ext cx="2209800" cy="2111375"/>
          </a:xfrm>
          <a:noFill/>
        </p:spPr>
      </p:pic>
      <p:sp>
        <p:nvSpPr>
          <p:cNvPr id="8" name="Footer Placeholder 7"/>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2354692676"/>
      </p:ext>
    </p:extLst>
  </p:cSld>
  <p:clrMapOvr>
    <a:masterClrMapping/>
  </p:clrMapOvr>
  <p:transition spd="slow" advTm="2000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Biotic factors are living: grass, trees, animals</a:t>
            </a:r>
          </a:p>
          <a:p>
            <a:r>
              <a:rPr lang="en-US" dirty="0" smtClean="0"/>
              <a:t>Abiotic factors are nonliving: rocks, water, temperature, climate, precipitation</a:t>
            </a:r>
            <a:endParaRPr lang="en-US" dirty="0"/>
          </a:p>
        </p:txBody>
      </p:sp>
    </p:spTree>
    <p:extLst>
      <p:ext uri="{BB962C8B-B14F-4D97-AF65-F5344CB8AC3E}">
        <p14:creationId xmlns:p14="http://schemas.microsoft.com/office/powerpoint/2010/main" val="2900470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73118BD2-4F96-4960-BD98-0AC0DDF9730F}" type="slidenum">
              <a:rPr lang="en-US"/>
              <a:pPr>
                <a:defRPr/>
              </a:pPr>
              <a:t>40</a:t>
            </a:fld>
            <a:endParaRPr lang="en-US"/>
          </a:p>
        </p:txBody>
      </p:sp>
      <p:sp>
        <p:nvSpPr>
          <p:cNvPr id="38916" name="Rectangle 4"/>
          <p:cNvSpPr>
            <a:spLocks noGrp="1" noChangeArrowheads="1"/>
          </p:cNvSpPr>
          <p:nvPr>
            <p:ph type="title"/>
          </p:nvPr>
        </p:nvSpPr>
        <p:spPr>
          <a:xfrm>
            <a:off x="381000" y="762000"/>
            <a:ext cx="8382000" cy="457200"/>
          </a:xfrm>
        </p:spPr>
        <p:txBody>
          <a:bodyPr>
            <a:normAutofit fontScale="90000"/>
          </a:bodyPr>
          <a:lstStyle/>
          <a:p>
            <a:pPr algn="ctr" eaLnBrk="1" hangingPunct="1">
              <a:defRPr/>
            </a:pPr>
            <a:r>
              <a:rPr lang="en-US" sz="4400" b="1" dirty="0" smtClean="0">
                <a:solidFill>
                  <a:srgbClr val="FF0000"/>
                </a:solidFill>
                <a:effectLst>
                  <a:outerShdw blurRad="38100" dist="38100" dir="2700000" algn="tl">
                    <a:srgbClr val="C0C0C0"/>
                  </a:outerShdw>
                </a:effectLst>
                <a:latin typeface="Comic Sans MS" pitchFamily="66" charset="0"/>
              </a:rPr>
              <a:t>Consumers that eat producers &amp; other consumers</a:t>
            </a:r>
          </a:p>
        </p:txBody>
      </p:sp>
      <p:sp>
        <p:nvSpPr>
          <p:cNvPr id="38918" name="Rectangle 6"/>
          <p:cNvSpPr>
            <a:spLocks noGrp="1" noChangeArrowheads="1"/>
          </p:cNvSpPr>
          <p:nvPr>
            <p:ph type="body" sz="half" idx="2"/>
          </p:nvPr>
        </p:nvSpPr>
        <p:spPr>
          <a:xfrm>
            <a:off x="4800600" y="2590800"/>
            <a:ext cx="2667000" cy="3916363"/>
          </a:xfrm>
        </p:spPr>
        <p:txBody>
          <a:bodyPr/>
          <a:lstStyle/>
          <a:p>
            <a:pPr marL="0" indent="0" algn="ctr" eaLnBrk="1" hangingPunct="1">
              <a:defRPr/>
            </a:pPr>
            <a:r>
              <a:rPr lang="en-US" sz="3600" smtClean="0">
                <a:solidFill>
                  <a:srgbClr val="000066"/>
                </a:solidFill>
                <a:effectLst>
                  <a:outerShdw blurRad="38100" dist="38100" dir="2700000" algn="tl">
                    <a:srgbClr val="C0C0C0"/>
                  </a:outerShdw>
                </a:effectLst>
                <a:latin typeface="Comic Sans MS" pitchFamily="66" charset="0"/>
              </a:rPr>
              <a:t>Are called </a:t>
            </a:r>
            <a:r>
              <a:rPr lang="en-US" sz="4000" smtClean="0">
                <a:solidFill>
                  <a:srgbClr val="CC3300"/>
                </a:solidFill>
                <a:effectLst>
                  <a:outerShdw blurRad="38100" dist="38100" dir="2700000" algn="tl">
                    <a:srgbClr val="C0C0C0"/>
                  </a:outerShdw>
                </a:effectLst>
                <a:latin typeface="Comic Sans MS" pitchFamily="66" charset="0"/>
              </a:rPr>
              <a:t>omnivores</a:t>
            </a:r>
          </a:p>
          <a:p>
            <a:pPr marL="0" indent="0" algn="ctr" eaLnBrk="1" hangingPunct="1">
              <a:defRPr/>
            </a:pPr>
            <a:r>
              <a:rPr lang="en-US" sz="3600" smtClean="0">
                <a:solidFill>
                  <a:srgbClr val="000066"/>
                </a:solidFill>
                <a:effectLst>
                  <a:outerShdw blurRad="38100" dist="38100" dir="2700000" algn="tl">
                    <a:srgbClr val="C0C0C0"/>
                  </a:outerShdw>
                </a:effectLst>
                <a:latin typeface="Comic Sans MS" pitchFamily="66" charset="0"/>
              </a:rPr>
              <a:t>Omnivores eat plants and animals</a:t>
            </a:r>
          </a:p>
        </p:txBody>
      </p:sp>
      <p:pic>
        <p:nvPicPr>
          <p:cNvPr id="21509" name="Picture 7" descr="whale_&amp;_corn"/>
          <p:cNvPicPr>
            <a:picLocks noChangeAspect="1" noChangeArrowheads="1"/>
          </p:cNvPicPr>
          <p:nvPr>
            <p:ph sz="half" idx="1"/>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a:xfrm>
            <a:off x="846138" y="1600200"/>
            <a:ext cx="3648075" cy="4537075"/>
          </a:xfrm>
          <a:noFill/>
        </p:spPr>
      </p:pic>
      <p:sp>
        <p:nvSpPr>
          <p:cNvPr id="8" name="Footer Placeholder 7"/>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2044850048"/>
      </p:ext>
    </p:extLst>
  </p:cSld>
  <p:clrMapOvr>
    <a:masterClrMapping/>
  </p:clrMapOvr>
  <p:transition spd="slow" advTm="2000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8D805BB9-E58D-4145-84A1-018809D568BA}" type="slidenum">
              <a:rPr lang="en-US"/>
              <a:pPr>
                <a:defRPr/>
              </a:pPr>
              <a:t>41</a:t>
            </a:fld>
            <a:endParaRPr lang="en-US"/>
          </a:p>
        </p:txBody>
      </p:sp>
      <p:sp>
        <p:nvSpPr>
          <p:cNvPr id="40964" name="Rectangle 4"/>
          <p:cNvSpPr>
            <a:spLocks noGrp="1" noChangeArrowheads="1"/>
          </p:cNvSpPr>
          <p:nvPr>
            <p:ph type="title"/>
          </p:nvPr>
        </p:nvSpPr>
        <p:spPr>
          <a:xfrm>
            <a:off x="457200" y="2209800"/>
            <a:ext cx="7010400" cy="457200"/>
          </a:xfrm>
        </p:spPr>
        <p:txBody>
          <a:bodyPr>
            <a:normAutofit fontScale="90000"/>
          </a:bodyPr>
          <a:lstStyle/>
          <a:p>
            <a:pPr algn="ctr" eaLnBrk="1" hangingPunct="1">
              <a:defRPr/>
            </a:pPr>
            <a:r>
              <a:rPr lang="en-US" sz="4400" b="1" dirty="0" smtClean="0">
                <a:solidFill>
                  <a:srgbClr val="FF0000"/>
                </a:solidFill>
                <a:effectLst>
                  <a:outerShdw blurRad="38100" dist="38100" dir="2700000" algn="tl">
                    <a:srgbClr val="C0C0C0"/>
                  </a:outerShdw>
                </a:effectLst>
                <a:latin typeface="Comic Sans MS" pitchFamily="66" charset="0"/>
              </a:rPr>
              <a:t>Consumers that hunt &amp; kill other consumers are called </a:t>
            </a:r>
            <a:r>
              <a:rPr lang="en-US" sz="4800" b="1" dirty="0" smtClean="0">
                <a:solidFill>
                  <a:srgbClr val="000066"/>
                </a:solidFill>
                <a:effectLst>
                  <a:outerShdw blurRad="38100" dist="38100" dir="2700000" algn="tl">
                    <a:srgbClr val="C0C0C0"/>
                  </a:outerShdw>
                </a:effectLst>
                <a:latin typeface="Comic Sans MS" pitchFamily="66" charset="0"/>
              </a:rPr>
              <a:t>predators.</a:t>
            </a:r>
            <a:r>
              <a:rPr lang="en-US" sz="4400" b="1" dirty="0" smtClean="0">
                <a:solidFill>
                  <a:srgbClr val="000066"/>
                </a:solidFill>
                <a:effectLst>
                  <a:outerShdw blurRad="38100" dist="38100" dir="2700000" algn="tl">
                    <a:srgbClr val="C0C0C0"/>
                  </a:outerShdw>
                </a:effectLst>
                <a:latin typeface="Comic Sans MS" pitchFamily="66" charset="0"/>
              </a:rPr>
              <a:t/>
            </a:r>
            <a:br>
              <a:rPr lang="en-US" sz="4400" b="1" dirty="0" smtClean="0">
                <a:solidFill>
                  <a:srgbClr val="000066"/>
                </a:solidFill>
                <a:effectLst>
                  <a:outerShdw blurRad="38100" dist="38100" dir="2700000" algn="tl">
                    <a:srgbClr val="C0C0C0"/>
                  </a:outerShdw>
                </a:effectLst>
                <a:latin typeface="Comic Sans MS" pitchFamily="66" charset="0"/>
              </a:rPr>
            </a:br>
            <a:r>
              <a:rPr lang="en-US" sz="4400" b="1" dirty="0" smtClean="0">
                <a:solidFill>
                  <a:srgbClr val="FF0000"/>
                </a:solidFill>
                <a:effectLst>
                  <a:outerShdw blurRad="38100" dist="38100" dir="2700000" algn="tl">
                    <a:srgbClr val="C0C0C0"/>
                  </a:outerShdw>
                </a:effectLst>
                <a:latin typeface="Comic Sans MS" pitchFamily="66" charset="0"/>
              </a:rPr>
              <a:t>The animals that are hunted &amp; killed are called </a:t>
            </a:r>
            <a:r>
              <a:rPr lang="en-US" sz="4800" b="1" dirty="0" smtClean="0">
                <a:solidFill>
                  <a:srgbClr val="000066"/>
                </a:solidFill>
                <a:effectLst>
                  <a:outerShdw blurRad="38100" dist="38100" dir="2700000" algn="tl">
                    <a:srgbClr val="C0C0C0"/>
                  </a:outerShdw>
                </a:effectLst>
                <a:latin typeface="Comic Sans MS" pitchFamily="66" charset="0"/>
              </a:rPr>
              <a:t>prey.</a:t>
            </a:r>
          </a:p>
        </p:txBody>
      </p:sp>
      <p:pic>
        <p:nvPicPr>
          <p:cNvPr id="1029" name="Picture 11" descr="chsharkan2_e0"/>
          <p:cNvPicPr>
            <a:picLocks noChangeAspect="1" noChangeArrowheads="1" noCrop="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2819400" y="4792663"/>
            <a:ext cx="3429000" cy="1389062"/>
          </a:xfrm>
          <a:noFill/>
        </p:spPr>
      </p:pic>
      <p:graphicFrame>
        <p:nvGraphicFramePr>
          <p:cNvPr id="1026" name="Object 12"/>
          <p:cNvGraphicFramePr>
            <a:graphicFrameLocks noChangeAspect="1"/>
          </p:cNvGraphicFramePr>
          <p:nvPr>
            <p:ph sz="half" idx="2"/>
          </p:nvPr>
        </p:nvGraphicFramePr>
        <p:xfrm>
          <a:off x="4646613" y="2214563"/>
          <a:ext cx="4073525" cy="2717800"/>
        </p:xfrm>
        <a:graphic>
          <a:graphicData uri="http://schemas.openxmlformats.org/presentationml/2006/ole">
            <mc:AlternateContent xmlns:mc="http://schemas.openxmlformats.org/markup-compatibility/2006">
              <mc:Choice xmlns:v="urn:schemas-microsoft-com:vml" Requires="v">
                <p:oleObj spid="_x0000_s7171" name="Microsoft Graph 2000 Chart" r:id="rId5" imgW="6096000" imgH="4067266" progId="MSGraph.Chart.8">
                  <p:embed followColorScheme="full"/>
                </p:oleObj>
              </mc:Choice>
              <mc:Fallback>
                <p:oleObj name="Microsoft Graph 2000 Chart" r:id="rId5" imgW="6096000" imgH="4067266" progId="MSGraph.Chart.8">
                  <p:embed followColorScheme="full"/>
                  <p:pic>
                    <p:nvPicPr>
                      <p:cNvPr id="0" name=""/>
                      <p:cNvPicPr>
                        <a:picLocks noChangeAspect="1" noChangeArrowheads="1"/>
                      </p:cNvPicPr>
                      <p:nvPr/>
                    </p:nvPicPr>
                    <p:blipFill>
                      <a:blip r:embed="rId6"/>
                      <a:srcRect/>
                      <a:stretch>
                        <a:fillRect/>
                      </a:stretch>
                    </p:blipFill>
                    <p:spPr bwMode="auto">
                      <a:xfrm>
                        <a:off x="4646613" y="2214563"/>
                        <a:ext cx="4073525" cy="271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Footer Placeholder 7"/>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1341493726"/>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0E4F2DD-5DDC-4EBA-B964-46D2FAACF88E}" type="slidenum">
              <a:rPr lang="en-US"/>
              <a:pPr>
                <a:defRPr/>
              </a:pPr>
              <a:t>42</a:t>
            </a:fld>
            <a:endParaRPr lang="en-US"/>
          </a:p>
        </p:txBody>
      </p:sp>
      <p:sp>
        <p:nvSpPr>
          <p:cNvPr id="44036" name="Rectangle 4"/>
          <p:cNvSpPr>
            <a:spLocks noGrp="1" noChangeArrowheads="1"/>
          </p:cNvSpPr>
          <p:nvPr>
            <p:ph type="title"/>
          </p:nvPr>
        </p:nvSpPr>
        <p:spPr>
          <a:xfrm>
            <a:off x="381000" y="3352800"/>
            <a:ext cx="7086600" cy="2971800"/>
          </a:xfrm>
        </p:spPr>
        <p:txBody>
          <a:bodyPr/>
          <a:lstStyle/>
          <a:p>
            <a:pPr algn="ctr" eaLnBrk="1" hangingPunct="1">
              <a:defRPr/>
            </a:pPr>
            <a:r>
              <a:rPr lang="en-US" sz="4400" b="1" dirty="0" smtClean="0">
                <a:solidFill>
                  <a:srgbClr val="FF0000"/>
                </a:solidFill>
                <a:effectLst>
                  <a:outerShdw blurRad="38100" dist="38100" dir="2700000" algn="tl">
                    <a:srgbClr val="C0C0C0"/>
                  </a:outerShdw>
                </a:effectLst>
                <a:latin typeface="Comic Sans MS" pitchFamily="66" charset="0"/>
              </a:rPr>
              <a:t>Consumers that eat other dead consumers are called </a:t>
            </a:r>
            <a:r>
              <a:rPr lang="en-US" sz="5400" b="1" dirty="0" smtClean="0">
                <a:solidFill>
                  <a:srgbClr val="000066"/>
                </a:solidFill>
                <a:effectLst>
                  <a:outerShdw blurRad="38100" dist="38100" dir="2700000" algn="tl">
                    <a:srgbClr val="C0C0C0"/>
                  </a:outerShdw>
                </a:effectLst>
                <a:latin typeface="Comic Sans MS" pitchFamily="66" charset="0"/>
              </a:rPr>
              <a:t>scavengers</a:t>
            </a:r>
          </a:p>
        </p:txBody>
      </p:sp>
      <p:pic>
        <p:nvPicPr>
          <p:cNvPr id="22532" name="Picture 6" descr="vulture3"/>
          <p:cNvPicPr>
            <a:picLocks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a:xfrm>
            <a:off x="2895600" y="619125"/>
            <a:ext cx="2971800" cy="2971800"/>
          </a:xfrm>
          <a:noFill/>
        </p:spPr>
      </p:pic>
      <p:sp>
        <p:nvSpPr>
          <p:cNvPr id="7" name="Footer Placeholder 6"/>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2527619539"/>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6"/>
                                        </p:tgtEl>
                                        <p:attrNameLst>
                                          <p:attrName>style.visibility</p:attrName>
                                        </p:attrNameLst>
                                      </p:cBhvr>
                                      <p:to>
                                        <p:strVal val="visible"/>
                                      </p:to>
                                    </p:set>
                                    <p:anim calcmode="lin" valueType="num">
                                      <p:cBhvr additive="base">
                                        <p:cTn id="7" dur="2000" fill="hold"/>
                                        <p:tgtEl>
                                          <p:spTgt spid="44036"/>
                                        </p:tgtEl>
                                        <p:attrNameLst>
                                          <p:attrName>ppt_x</p:attrName>
                                        </p:attrNameLst>
                                      </p:cBhvr>
                                      <p:tavLst>
                                        <p:tav tm="0">
                                          <p:val>
                                            <p:strVal val="#ppt_x"/>
                                          </p:val>
                                        </p:tav>
                                        <p:tav tm="100000">
                                          <p:val>
                                            <p:strVal val="#ppt_x"/>
                                          </p:val>
                                        </p:tav>
                                      </p:tavLst>
                                    </p:anim>
                                    <p:anim calcmode="lin" valueType="num">
                                      <p:cBhvr additive="base">
                                        <p:cTn id="8" dur="2000" fill="hold"/>
                                        <p:tgtEl>
                                          <p:spTgt spid="44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7B6E5E3-B834-45D9-82AB-75ADE0B54CA0}" type="slidenum">
              <a:rPr lang="en-US">
                <a:solidFill>
                  <a:schemeClr val="bg1"/>
                </a:solidFill>
                <a:latin typeface="Arial Black" pitchFamily="34" charset="0"/>
              </a:rPr>
              <a:pPr eaLnBrk="1" hangingPunct="1"/>
              <a:t>43</a:t>
            </a:fld>
            <a:endParaRPr lang="en-US">
              <a:solidFill>
                <a:schemeClr val="bg1"/>
              </a:solidFill>
              <a:latin typeface="Arial Black" pitchFamily="34" charset="0"/>
            </a:endParaRPr>
          </a:p>
        </p:txBody>
      </p:sp>
      <p:sp>
        <p:nvSpPr>
          <p:cNvPr id="52228" name="Rectangle 4"/>
          <p:cNvSpPr>
            <a:spLocks noGrp="1" noChangeArrowheads="1"/>
          </p:cNvSpPr>
          <p:nvPr>
            <p:ph type="ctrTitle"/>
          </p:nvPr>
        </p:nvSpPr>
        <p:spPr>
          <a:xfrm>
            <a:off x="838200" y="457200"/>
            <a:ext cx="7924800" cy="3146425"/>
          </a:xfrm>
        </p:spPr>
        <p:txBody>
          <a:bodyPr/>
          <a:lstStyle/>
          <a:p>
            <a:pPr eaLnBrk="1" hangingPunct="1">
              <a:defRPr/>
            </a:pPr>
            <a:r>
              <a:rPr lang="en-US" sz="4000" b="1" smtClean="0">
                <a:solidFill>
                  <a:srgbClr val="000066"/>
                </a:solidFill>
                <a:effectLst>
                  <a:outerShdw blurRad="38100" dist="38100" dir="2700000" algn="tl">
                    <a:srgbClr val="C0C0C0"/>
                  </a:outerShdw>
                </a:effectLst>
                <a:latin typeface="Comic Sans MS" pitchFamily="66" charset="0"/>
              </a:rPr>
              <a:t>The </a:t>
            </a:r>
            <a:r>
              <a:rPr lang="en-US" sz="4000" b="1" smtClean="0">
                <a:effectLst>
                  <a:outerShdw blurRad="38100" dist="38100" dir="2700000" algn="tl">
                    <a:srgbClr val="C0C0C0"/>
                  </a:outerShdw>
                </a:effectLst>
                <a:latin typeface="Comic Sans MS" pitchFamily="66" charset="0"/>
              </a:rPr>
              <a:t>transfer of energy</a:t>
            </a:r>
            <a:r>
              <a:rPr lang="en-US" sz="4000" b="1" smtClean="0">
                <a:solidFill>
                  <a:srgbClr val="000066"/>
                </a:solidFill>
                <a:effectLst>
                  <a:outerShdw blurRad="38100" dist="38100" dir="2700000" algn="tl">
                    <a:srgbClr val="C0C0C0"/>
                  </a:outerShdw>
                </a:effectLst>
                <a:latin typeface="Comic Sans MS" pitchFamily="66" charset="0"/>
              </a:rPr>
              <a:t> from the </a:t>
            </a:r>
            <a:r>
              <a:rPr lang="en-US" sz="4000" b="1" smtClean="0">
                <a:effectLst>
                  <a:outerShdw blurRad="38100" dist="38100" dir="2700000" algn="tl">
                    <a:srgbClr val="C0C0C0"/>
                  </a:outerShdw>
                </a:effectLst>
                <a:latin typeface="Comic Sans MS" pitchFamily="66" charset="0"/>
              </a:rPr>
              <a:t>sun</a:t>
            </a:r>
            <a:r>
              <a:rPr lang="en-US" sz="4000" b="1" smtClean="0">
                <a:solidFill>
                  <a:srgbClr val="000066"/>
                </a:solidFill>
                <a:effectLst>
                  <a:outerShdw blurRad="38100" dist="38100" dir="2700000" algn="tl">
                    <a:srgbClr val="C0C0C0"/>
                  </a:outerShdw>
                </a:effectLst>
                <a:latin typeface="Comic Sans MS" pitchFamily="66" charset="0"/>
              </a:rPr>
              <a:t> to </a:t>
            </a:r>
            <a:r>
              <a:rPr lang="en-US" sz="4000" b="1" smtClean="0">
                <a:effectLst>
                  <a:outerShdw blurRad="38100" dist="38100" dir="2700000" algn="tl">
                    <a:srgbClr val="C0C0C0"/>
                  </a:outerShdw>
                </a:effectLst>
                <a:latin typeface="Comic Sans MS" pitchFamily="66" charset="0"/>
              </a:rPr>
              <a:t>producer</a:t>
            </a:r>
            <a:r>
              <a:rPr lang="en-US" sz="4000" b="1" smtClean="0">
                <a:solidFill>
                  <a:srgbClr val="000066"/>
                </a:solidFill>
                <a:effectLst>
                  <a:outerShdw blurRad="38100" dist="38100" dir="2700000" algn="tl">
                    <a:srgbClr val="C0C0C0"/>
                  </a:outerShdw>
                </a:effectLst>
                <a:latin typeface="Comic Sans MS" pitchFamily="66" charset="0"/>
              </a:rPr>
              <a:t> to primary consumer then to higher order </a:t>
            </a:r>
            <a:r>
              <a:rPr lang="en-US" sz="4000" b="1" smtClean="0">
                <a:effectLst>
                  <a:outerShdw blurRad="38100" dist="38100" dir="2700000" algn="tl">
                    <a:srgbClr val="C0C0C0"/>
                  </a:outerShdw>
                </a:effectLst>
                <a:latin typeface="Comic Sans MS" pitchFamily="66" charset="0"/>
              </a:rPr>
              <a:t>consumers</a:t>
            </a:r>
            <a:r>
              <a:rPr lang="en-US" sz="4000" b="1" smtClean="0">
                <a:solidFill>
                  <a:srgbClr val="000066"/>
                </a:solidFill>
                <a:effectLst>
                  <a:outerShdw blurRad="38100" dist="38100" dir="2700000" algn="tl">
                    <a:srgbClr val="C0C0C0"/>
                  </a:outerShdw>
                </a:effectLst>
                <a:latin typeface="Comic Sans MS" pitchFamily="66" charset="0"/>
              </a:rPr>
              <a:t> can be shown in a</a:t>
            </a:r>
            <a:r>
              <a:rPr lang="en-US" sz="4000" b="1" smtClean="0">
                <a:effectLst>
                  <a:outerShdw blurRad="38100" dist="38100" dir="2700000" algn="tl">
                    <a:srgbClr val="C0C0C0"/>
                  </a:outerShdw>
                </a:effectLst>
                <a:latin typeface="Comic Sans MS" pitchFamily="66" charset="0"/>
              </a:rPr>
              <a:t> FOOD CHAIN.</a:t>
            </a:r>
          </a:p>
        </p:txBody>
      </p:sp>
      <p:pic>
        <p:nvPicPr>
          <p:cNvPr id="23556" name="Picture 6" descr="MCj023217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667000"/>
            <a:ext cx="16764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7" descr="MCj0193284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4876800"/>
            <a:ext cx="2106613"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9" descr="MCBD00059_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5200" y="5562600"/>
            <a:ext cx="12065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1" descr="MCAN02421_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1200" y="5257800"/>
            <a:ext cx="13636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12" descr="MCAN02370_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6600" y="3429000"/>
            <a:ext cx="1676400"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AutoShape 13"/>
          <p:cNvSpPr>
            <a:spLocks noChangeArrowheads="1"/>
          </p:cNvSpPr>
          <p:nvPr/>
        </p:nvSpPr>
        <p:spPr bwMode="auto">
          <a:xfrm rot="4003129">
            <a:off x="914400" y="4343400"/>
            <a:ext cx="762000" cy="304800"/>
          </a:xfrm>
          <a:prstGeom prst="notchedRightArrow">
            <a:avLst>
              <a:gd name="adj1" fmla="val 50000"/>
              <a:gd name="adj2" fmla="val 62500"/>
            </a:avLst>
          </a:prstGeom>
          <a:solidFill>
            <a:schemeClr val="accent1"/>
          </a:solidFill>
          <a:ln w="9525">
            <a:solidFill>
              <a:schemeClr val="tx1"/>
            </a:solidFill>
            <a:miter lim="800000"/>
            <a:headEnd/>
            <a:tailEnd/>
          </a:ln>
        </p:spPr>
        <p:txBody>
          <a:bodyPr wrap="none" anchor="ctr"/>
          <a:lstStyle/>
          <a:p>
            <a:endParaRPr lang="en-US"/>
          </a:p>
        </p:txBody>
      </p:sp>
      <p:sp>
        <p:nvSpPr>
          <p:cNvPr id="23562" name="AutoShape 14"/>
          <p:cNvSpPr>
            <a:spLocks noChangeArrowheads="1"/>
          </p:cNvSpPr>
          <p:nvPr/>
        </p:nvSpPr>
        <p:spPr bwMode="auto">
          <a:xfrm rot="2041161">
            <a:off x="2590800" y="5410200"/>
            <a:ext cx="762000" cy="304800"/>
          </a:xfrm>
          <a:prstGeom prst="notchedRightArrow">
            <a:avLst>
              <a:gd name="adj1" fmla="val 50000"/>
              <a:gd name="adj2" fmla="val 62500"/>
            </a:avLst>
          </a:prstGeom>
          <a:solidFill>
            <a:schemeClr val="accent1"/>
          </a:solidFill>
          <a:ln w="9525">
            <a:solidFill>
              <a:schemeClr val="tx1"/>
            </a:solidFill>
            <a:miter lim="800000"/>
            <a:headEnd/>
            <a:tailEnd/>
          </a:ln>
        </p:spPr>
        <p:txBody>
          <a:bodyPr wrap="none" anchor="ctr"/>
          <a:lstStyle/>
          <a:p>
            <a:endParaRPr lang="en-US"/>
          </a:p>
        </p:txBody>
      </p:sp>
      <p:sp>
        <p:nvSpPr>
          <p:cNvPr id="23563" name="AutoShape 15"/>
          <p:cNvSpPr>
            <a:spLocks noChangeArrowheads="1"/>
          </p:cNvSpPr>
          <p:nvPr/>
        </p:nvSpPr>
        <p:spPr bwMode="auto">
          <a:xfrm rot="-387472">
            <a:off x="4800600" y="5867400"/>
            <a:ext cx="762000" cy="304800"/>
          </a:xfrm>
          <a:prstGeom prst="notchedRightArrow">
            <a:avLst>
              <a:gd name="adj1" fmla="val 50000"/>
              <a:gd name="adj2" fmla="val 62500"/>
            </a:avLst>
          </a:prstGeom>
          <a:solidFill>
            <a:schemeClr val="accent1"/>
          </a:solidFill>
          <a:ln w="9525">
            <a:solidFill>
              <a:schemeClr val="tx1"/>
            </a:solidFill>
            <a:miter lim="800000"/>
            <a:headEnd/>
            <a:tailEnd/>
          </a:ln>
        </p:spPr>
        <p:txBody>
          <a:bodyPr wrap="none" anchor="ctr"/>
          <a:lstStyle/>
          <a:p>
            <a:endParaRPr lang="en-US"/>
          </a:p>
        </p:txBody>
      </p:sp>
      <p:sp>
        <p:nvSpPr>
          <p:cNvPr id="23564" name="AutoShape 16"/>
          <p:cNvSpPr>
            <a:spLocks noChangeArrowheads="1"/>
          </p:cNvSpPr>
          <p:nvPr/>
        </p:nvSpPr>
        <p:spPr bwMode="auto">
          <a:xfrm rot="-2568486">
            <a:off x="7162800" y="5257800"/>
            <a:ext cx="762000" cy="304800"/>
          </a:xfrm>
          <a:prstGeom prst="notchedRightArrow">
            <a:avLst>
              <a:gd name="adj1" fmla="val 50000"/>
              <a:gd name="adj2" fmla="val 62500"/>
            </a:avLst>
          </a:prstGeom>
          <a:solidFill>
            <a:schemeClr val="accent1"/>
          </a:solidFill>
          <a:ln w="9525">
            <a:solidFill>
              <a:schemeClr val="tx1"/>
            </a:solidFill>
            <a:miter lim="800000"/>
            <a:headEnd/>
            <a:tailEnd/>
          </a:ln>
        </p:spPr>
        <p:txBody>
          <a:bodyPr wrap="none" anchor="ctr"/>
          <a:lstStyle/>
          <a:p>
            <a:endParaRPr lang="en-US"/>
          </a:p>
        </p:txBody>
      </p:sp>
      <p:sp>
        <p:nvSpPr>
          <p:cNvPr id="23565" name="Footer Placeholder 1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2200260916"/>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2228"/>
                                        </p:tgtEl>
                                        <p:attrNameLst>
                                          <p:attrName>style.visibility</p:attrName>
                                        </p:attrNameLst>
                                      </p:cBhvr>
                                      <p:to>
                                        <p:strVal val="visible"/>
                                      </p:to>
                                    </p:set>
                                    <p:animEffect transition="in" filter="box(in)">
                                      <p:cBhvr>
                                        <p:cTn id="7" dur="5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98BFAB2-C81F-45C1-8DE5-58C28F1B0519}" type="slidenum">
              <a:rPr lang="en-US"/>
              <a:pPr>
                <a:defRPr/>
              </a:pPr>
              <a:t>44</a:t>
            </a:fld>
            <a:endParaRPr lang="en-US"/>
          </a:p>
        </p:txBody>
      </p:sp>
      <p:sp>
        <p:nvSpPr>
          <p:cNvPr id="69634" name="Rectangle 2"/>
          <p:cNvSpPr>
            <a:spLocks noGrp="1" noChangeArrowheads="1"/>
          </p:cNvSpPr>
          <p:nvPr>
            <p:ph type="title"/>
          </p:nvPr>
        </p:nvSpPr>
        <p:spPr/>
        <p:txBody>
          <a:bodyPr>
            <a:normAutofit fontScale="90000"/>
          </a:bodyPr>
          <a:lstStyle/>
          <a:p>
            <a:pPr algn="ctr" eaLnBrk="1" hangingPunct="1">
              <a:defRPr/>
            </a:pPr>
            <a:r>
              <a:rPr lang="en-US" b="1" smtClean="0">
                <a:solidFill>
                  <a:srgbClr val="000066"/>
                </a:solidFill>
                <a:effectLst>
                  <a:outerShdw blurRad="38100" dist="38100" dir="2700000" algn="tl">
                    <a:srgbClr val="C0C0C0"/>
                  </a:outerShdw>
                </a:effectLst>
                <a:latin typeface="Comic Sans MS" pitchFamily="66" charset="0"/>
              </a:rPr>
              <a:t>Food Chains Show Available Energy</a:t>
            </a:r>
          </a:p>
        </p:txBody>
      </p:sp>
      <p:pic>
        <p:nvPicPr>
          <p:cNvPr id="24580" name="Picture 5" descr="039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914400"/>
            <a:ext cx="5943600" cy="56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561905135"/>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F5B6E98D-60E4-4968-899D-DE31348281AB}" type="slidenum">
              <a:rPr lang="en-US"/>
              <a:pPr>
                <a:defRPr/>
              </a:pPr>
              <a:t>45</a:t>
            </a:fld>
            <a:endParaRPr lang="en-US"/>
          </a:p>
        </p:txBody>
      </p:sp>
      <p:sp>
        <p:nvSpPr>
          <p:cNvPr id="68610" name="Rectangle 2"/>
          <p:cNvSpPr>
            <a:spLocks noGrp="1" noChangeArrowheads="1"/>
          </p:cNvSpPr>
          <p:nvPr>
            <p:ph type="title"/>
          </p:nvPr>
        </p:nvSpPr>
        <p:spPr/>
        <p:txBody>
          <a:bodyPr/>
          <a:lstStyle/>
          <a:p>
            <a:pPr algn="ctr" eaLnBrk="1" hangingPunct="1">
              <a:defRPr/>
            </a:pPr>
            <a:r>
              <a:rPr lang="en-US" sz="4400" b="1" dirty="0" smtClean="0">
                <a:solidFill>
                  <a:srgbClr val="FF0000"/>
                </a:solidFill>
                <a:effectLst>
                  <a:outerShdw blurRad="38100" dist="38100" dir="2700000" algn="tl">
                    <a:srgbClr val="C0C0C0"/>
                  </a:outerShdw>
                </a:effectLst>
                <a:latin typeface="Comic Sans MS" pitchFamily="66" charset="0"/>
              </a:rPr>
              <a:t>More Food Chains</a:t>
            </a:r>
          </a:p>
        </p:txBody>
      </p:sp>
      <p:pic>
        <p:nvPicPr>
          <p:cNvPr id="25604" name="Picture 5" descr="foodch"/>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1147763"/>
            <a:ext cx="6848475" cy="571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2778657223"/>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endParaRPr lang="en-US"/>
          </a:p>
        </p:txBody>
      </p:sp>
      <p:sp>
        <p:nvSpPr>
          <p:cNvPr id="33795" name="Rectangle 3"/>
          <p:cNvSpPr>
            <a:spLocks noGrp="1" noChangeArrowheads="1"/>
          </p:cNvSpPr>
          <p:nvPr>
            <p:ph type="body" idx="1"/>
          </p:nvPr>
        </p:nvSpPr>
        <p:spPr/>
        <p:txBody>
          <a:bodyPr/>
          <a:lstStyle/>
          <a:p>
            <a:endParaRPr lang="en-US"/>
          </a:p>
        </p:txBody>
      </p:sp>
      <p:pic>
        <p:nvPicPr>
          <p:cNvPr id="33797" name="Picture 5" descr="samplefoodcha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0325"/>
            <a:ext cx="7540625" cy="679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151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AB9FF5C-EBFC-497D-992E-EF840AAA8993}" type="slidenum">
              <a:rPr lang="en-US">
                <a:solidFill>
                  <a:schemeClr val="bg1"/>
                </a:solidFill>
                <a:latin typeface="Arial Black" pitchFamily="34" charset="0"/>
              </a:rPr>
              <a:pPr eaLnBrk="1" hangingPunct="1"/>
              <a:t>47</a:t>
            </a:fld>
            <a:endParaRPr lang="en-US">
              <a:solidFill>
                <a:schemeClr val="bg1"/>
              </a:solidFill>
              <a:latin typeface="Arial Black" pitchFamily="34" charset="0"/>
            </a:endParaRPr>
          </a:p>
        </p:txBody>
      </p:sp>
      <p:sp>
        <p:nvSpPr>
          <p:cNvPr id="54276" name="Rectangle 4"/>
          <p:cNvSpPr>
            <a:spLocks noGrp="1" noChangeArrowheads="1"/>
          </p:cNvSpPr>
          <p:nvPr>
            <p:ph type="ctrTitle"/>
          </p:nvPr>
        </p:nvSpPr>
        <p:spPr>
          <a:xfrm>
            <a:off x="4038600" y="3048000"/>
            <a:ext cx="4267200" cy="552450"/>
          </a:xfrm>
        </p:spPr>
        <p:txBody>
          <a:bodyPr>
            <a:normAutofit fontScale="90000"/>
          </a:bodyPr>
          <a:lstStyle/>
          <a:p>
            <a:pPr eaLnBrk="1" hangingPunct="1">
              <a:defRPr/>
            </a:pPr>
            <a:r>
              <a:rPr lang="en-US" sz="4400" b="1" smtClean="0">
                <a:effectLst>
                  <a:outerShdw blurRad="38100" dist="38100" dir="2700000" algn="tl">
                    <a:srgbClr val="C0C0C0"/>
                  </a:outerShdw>
                </a:effectLst>
                <a:latin typeface="Comic Sans MS" pitchFamily="66" charset="0"/>
              </a:rPr>
              <a:t>Another way of showing the transfer of energy in an ecosystem is the</a:t>
            </a:r>
            <a:br>
              <a:rPr lang="en-US" sz="4400" b="1" smtClean="0">
                <a:effectLst>
                  <a:outerShdw blurRad="38100" dist="38100" dir="2700000" algn="tl">
                    <a:srgbClr val="C0C0C0"/>
                  </a:outerShdw>
                </a:effectLst>
                <a:latin typeface="Comic Sans MS" pitchFamily="66" charset="0"/>
              </a:rPr>
            </a:br>
            <a:r>
              <a:rPr lang="en-US" sz="4400" b="1" smtClean="0">
                <a:solidFill>
                  <a:srgbClr val="000066"/>
                </a:solidFill>
                <a:effectLst>
                  <a:outerShdw blurRad="38100" dist="38100" dir="2700000" algn="tl">
                    <a:srgbClr val="C0C0C0"/>
                  </a:outerShdw>
                </a:effectLst>
                <a:latin typeface="Comic Sans MS" pitchFamily="66" charset="0"/>
              </a:rPr>
              <a:t>ENERGY PYRAMID</a:t>
            </a:r>
          </a:p>
        </p:txBody>
      </p:sp>
      <p:sp>
        <p:nvSpPr>
          <p:cNvPr id="2662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chemeClr val="bg1"/>
                </a:solidFill>
                <a:latin typeface="Arial Black" pitchFamily="34" charset="0"/>
              </a:rPr>
              <a:t>copyright cmassengale</a:t>
            </a:r>
          </a:p>
        </p:txBody>
      </p:sp>
    </p:spTree>
    <p:extLst>
      <p:ext uri="{BB962C8B-B14F-4D97-AF65-F5344CB8AC3E}">
        <p14:creationId xmlns:p14="http://schemas.microsoft.com/office/powerpoint/2010/main" val="2953757070"/>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940FAAD3-5EE1-40FF-A258-21109D052BE0}" type="slidenum">
              <a:rPr lang="en-US"/>
              <a:pPr>
                <a:defRPr/>
              </a:pPr>
              <a:t>48</a:t>
            </a:fld>
            <a:endParaRPr lang="en-US"/>
          </a:p>
        </p:txBody>
      </p:sp>
      <p:sp>
        <p:nvSpPr>
          <p:cNvPr id="56327" name="Rectangle 7"/>
          <p:cNvSpPr>
            <a:spLocks noGrp="1" noChangeArrowheads="1"/>
          </p:cNvSpPr>
          <p:nvPr>
            <p:ph type="title"/>
          </p:nvPr>
        </p:nvSpPr>
        <p:spPr>
          <a:xfrm>
            <a:off x="381000" y="228600"/>
            <a:ext cx="8382000" cy="457200"/>
          </a:xfrm>
        </p:spPr>
        <p:txBody>
          <a:bodyPr>
            <a:normAutofit fontScale="90000"/>
          </a:bodyPr>
          <a:lstStyle/>
          <a:p>
            <a:pPr algn="ctr" eaLnBrk="1" hangingPunct="1">
              <a:defRPr/>
            </a:pPr>
            <a:r>
              <a:rPr lang="en-US" sz="4000" b="1" dirty="0" smtClean="0">
                <a:solidFill>
                  <a:srgbClr val="FF0000"/>
                </a:solidFill>
                <a:effectLst>
                  <a:outerShdw blurRad="38100" dist="38100" dir="2700000" algn="tl">
                    <a:srgbClr val="C0C0C0"/>
                  </a:outerShdw>
                </a:effectLst>
                <a:latin typeface="Comic Sans MS" pitchFamily="66" charset="0"/>
              </a:rPr>
              <a:t>Energy Pyramids Show</a:t>
            </a:r>
            <a:r>
              <a:rPr lang="en-US" dirty="0" smtClean="0">
                <a:solidFill>
                  <a:srgbClr val="FF0000"/>
                </a:solidFill>
              </a:rPr>
              <a:t> </a:t>
            </a:r>
          </a:p>
        </p:txBody>
      </p:sp>
      <p:sp>
        <p:nvSpPr>
          <p:cNvPr id="56329" name="Rectangle 9"/>
          <p:cNvSpPr>
            <a:spLocks noGrp="1" noChangeArrowheads="1"/>
          </p:cNvSpPr>
          <p:nvPr>
            <p:ph type="body" sz="half" idx="2"/>
          </p:nvPr>
        </p:nvSpPr>
        <p:spPr>
          <a:xfrm>
            <a:off x="4038600" y="838200"/>
            <a:ext cx="4953000" cy="5791200"/>
          </a:xfrm>
          <a:solidFill>
            <a:schemeClr val="bg1"/>
          </a:solidFill>
        </p:spPr>
        <p:txBody>
          <a:bodyPr/>
          <a:lstStyle/>
          <a:p>
            <a:pPr marL="0" indent="0" eaLnBrk="1" hangingPunct="1">
              <a:lnSpc>
                <a:spcPct val="90000"/>
              </a:lnSpc>
              <a:buFontTx/>
              <a:buChar char="•"/>
              <a:defRPr/>
            </a:pPr>
            <a:r>
              <a:rPr lang="en-US" sz="2800" smtClean="0">
                <a:solidFill>
                  <a:srgbClr val="000066"/>
                </a:solidFill>
                <a:effectLst>
                  <a:outerShdw blurRad="38100" dist="38100" dir="2700000" algn="tl">
                    <a:srgbClr val="C0C0C0"/>
                  </a:outerShdw>
                </a:effectLst>
                <a:latin typeface="Comic Sans MS" pitchFamily="66" charset="0"/>
              </a:rPr>
              <a:t>Amount of available energy </a:t>
            </a:r>
            <a:r>
              <a:rPr lang="en-US" sz="2800" smtClean="0">
                <a:solidFill>
                  <a:srgbClr val="CC3300"/>
                </a:solidFill>
                <a:effectLst>
                  <a:outerShdw blurRad="38100" dist="38100" dir="2700000" algn="tl">
                    <a:srgbClr val="C0C0C0"/>
                  </a:outerShdw>
                </a:effectLst>
                <a:latin typeface="Comic Sans MS" pitchFamily="66" charset="0"/>
              </a:rPr>
              <a:t>decreases</a:t>
            </a:r>
            <a:r>
              <a:rPr lang="en-US" sz="2800" smtClean="0">
                <a:solidFill>
                  <a:srgbClr val="000066"/>
                </a:solidFill>
                <a:effectLst>
                  <a:outerShdw blurRad="38100" dist="38100" dir="2700000" algn="tl">
                    <a:srgbClr val="C0C0C0"/>
                  </a:outerShdw>
                </a:effectLst>
                <a:latin typeface="Comic Sans MS" pitchFamily="66" charset="0"/>
              </a:rPr>
              <a:t> for higher consumers</a:t>
            </a:r>
          </a:p>
          <a:p>
            <a:pPr marL="0" indent="0" eaLnBrk="1" hangingPunct="1">
              <a:lnSpc>
                <a:spcPct val="90000"/>
              </a:lnSpc>
              <a:buFontTx/>
              <a:buChar char="•"/>
              <a:defRPr/>
            </a:pPr>
            <a:r>
              <a:rPr lang="en-US" sz="2800" smtClean="0">
                <a:solidFill>
                  <a:srgbClr val="000066"/>
                </a:solidFill>
                <a:effectLst>
                  <a:outerShdw blurRad="38100" dist="38100" dir="2700000" algn="tl">
                    <a:srgbClr val="C0C0C0"/>
                  </a:outerShdw>
                </a:effectLst>
                <a:latin typeface="Comic Sans MS" pitchFamily="66" charset="0"/>
              </a:rPr>
              <a:t>Amount of available energy </a:t>
            </a:r>
            <a:r>
              <a:rPr lang="en-US" sz="2800" smtClean="0">
                <a:solidFill>
                  <a:srgbClr val="CC3300"/>
                </a:solidFill>
                <a:effectLst>
                  <a:outerShdw blurRad="38100" dist="38100" dir="2700000" algn="tl">
                    <a:srgbClr val="C0C0C0"/>
                  </a:outerShdw>
                </a:effectLst>
                <a:latin typeface="Comic Sans MS" pitchFamily="66" charset="0"/>
              </a:rPr>
              <a:t>decreases</a:t>
            </a:r>
            <a:r>
              <a:rPr lang="en-US" sz="2800" smtClean="0">
                <a:solidFill>
                  <a:srgbClr val="000066"/>
                </a:solidFill>
                <a:effectLst>
                  <a:outerShdw blurRad="38100" dist="38100" dir="2700000" algn="tl">
                    <a:srgbClr val="C0C0C0"/>
                  </a:outerShdw>
                </a:effectLst>
                <a:latin typeface="Comic Sans MS" pitchFamily="66" charset="0"/>
              </a:rPr>
              <a:t> down the food chain</a:t>
            </a:r>
          </a:p>
          <a:p>
            <a:pPr marL="0" indent="0" eaLnBrk="1" hangingPunct="1">
              <a:lnSpc>
                <a:spcPct val="90000"/>
              </a:lnSpc>
              <a:buFontTx/>
              <a:buChar char="•"/>
              <a:defRPr/>
            </a:pPr>
            <a:r>
              <a:rPr lang="en-US" sz="2800" smtClean="0">
                <a:solidFill>
                  <a:srgbClr val="000066"/>
                </a:solidFill>
                <a:effectLst>
                  <a:outerShdw blurRad="38100" dist="38100" dir="2700000" algn="tl">
                    <a:srgbClr val="C0C0C0"/>
                  </a:outerShdw>
                </a:effectLst>
                <a:latin typeface="Comic Sans MS" pitchFamily="66" charset="0"/>
              </a:rPr>
              <a:t>It takes a </a:t>
            </a:r>
            <a:r>
              <a:rPr lang="en-US" sz="2800" smtClean="0">
                <a:solidFill>
                  <a:srgbClr val="CC3300"/>
                </a:solidFill>
                <a:effectLst>
                  <a:outerShdw blurRad="38100" dist="38100" dir="2700000" algn="tl">
                    <a:srgbClr val="C0C0C0"/>
                  </a:outerShdw>
                </a:effectLst>
                <a:latin typeface="Comic Sans MS" pitchFamily="66" charset="0"/>
              </a:rPr>
              <a:t>large number of producers</a:t>
            </a:r>
            <a:r>
              <a:rPr lang="en-US" sz="2800" smtClean="0">
                <a:solidFill>
                  <a:srgbClr val="000066"/>
                </a:solidFill>
                <a:effectLst>
                  <a:outerShdw blurRad="38100" dist="38100" dir="2700000" algn="tl">
                    <a:srgbClr val="C0C0C0"/>
                  </a:outerShdw>
                </a:effectLst>
                <a:latin typeface="Comic Sans MS" pitchFamily="66" charset="0"/>
              </a:rPr>
              <a:t> to support a small number of primary consumers</a:t>
            </a:r>
          </a:p>
          <a:p>
            <a:pPr marL="0" indent="0" eaLnBrk="1" hangingPunct="1">
              <a:lnSpc>
                <a:spcPct val="90000"/>
              </a:lnSpc>
              <a:buFontTx/>
              <a:buChar char="•"/>
              <a:defRPr/>
            </a:pPr>
            <a:r>
              <a:rPr lang="en-US" sz="2800" smtClean="0">
                <a:solidFill>
                  <a:srgbClr val="000066"/>
                </a:solidFill>
                <a:effectLst>
                  <a:outerShdw blurRad="38100" dist="38100" dir="2700000" algn="tl">
                    <a:srgbClr val="C0C0C0"/>
                  </a:outerShdw>
                </a:effectLst>
                <a:latin typeface="Comic Sans MS" pitchFamily="66" charset="0"/>
              </a:rPr>
              <a:t>It takes a </a:t>
            </a:r>
            <a:r>
              <a:rPr lang="en-US" sz="2800" smtClean="0">
                <a:solidFill>
                  <a:srgbClr val="CC3300"/>
                </a:solidFill>
                <a:effectLst>
                  <a:outerShdw blurRad="38100" dist="38100" dir="2700000" algn="tl">
                    <a:srgbClr val="C0C0C0"/>
                  </a:outerShdw>
                </a:effectLst>
                <a:latin typeface="Comic Sans MS" pitchFamily="66" charset="0"/>
              </a:rPr>
              <a:t>large number of primary consumers</a:t>
            </a:r>
            <a:r>
              <a:rPr lang="en-US" sz="2800" smtClean="0">
                <a:solidFill>
                  <a:srgbClr val="000066"/>
                </a:solidFill>
                <a:effectLst>
                  <a:outerShdw blurRad="38100" dist="38100" dir="2700000" algn="tl">
                    <a:srgbClr val="C0C0C0"/>
                  </a:outerShdw>
                </a:effectLst>
                <a:latin typeface="Comic Sans MS" pitchFamily="66" charset="0"/>
              </a:rPr>
              <a:t> to support a small number of secondary consumers</a:t>
            </a:r>
          </a:p>
        </p:txBody>
      </p:sp>
      <p:pic>
        <p:nvPicPr>
          <p:cNvPr id="27653" name="Picture 10" descr="EL_MSLS_FoodChain1"/>
          <p:cNvPicPr>
            <a:picLocks noChangeAspect="1" noChangeArrowheads="1"/>
          </p:cNvPicPr>
          <p:nvPr>
            <p:ph sz="half" idx="1"/>
          </p:nvPr>
        </p:nvPicPr>
        <p:blipFill>
          <a:blip r:embed="rId3">
            <a:clrChange>
              <a:clrFrom>
                <a:srgbClr val="E6F0F7"/>
              </a:clrFrom>
              <a:clrTo>
                <a:srgbClr val="E6F0F7">
                  <a:alpha val="0"/>
                </a:srgbClr>
              </a:clrTo>
            </a:clrChange>
            <a:extLst>
              <a:ext uri="{28A0092B-C50C-407E-A947-70E740481C1C}">
                <a14:useLocalDpi xmlns:a14="http://schemas.microsoft.com/office/drawing/2010/main" val="0"/>
              </a:ext>
            </a:extLst>
          </a:blip>
          <a:srcRect l="3635" r="1855"/>
          <a:stretch>
            <a:fillRect/>
          </a:stretch>
        </p:blipFill>
        <p:spPr>
          <a:xfrm>
            <a:off x="152400" y="1600200"/>
            <a:ext cx="3962400" cy="4595813"/>
          </a:xfrm>
          <a:noFill/>
        </p:spPr>
      </p:pic>
      <p:sp>
        <p:nvSpPr>
          <p:cNvPr id="8" name="Footer Placeholder 7"/>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2551334371"/>
      </p:ext>
    </p:extLst>
  </p:cSld>
  <p:clrMapOvr>
    <a:masterClrMapping/>
  </p:clrMapOvr>
  <p:transition spd="slow" advTm="2000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6329">
                                            <p:bg/>
                                          </p:spTgt>
                                        </p:tgtEl>
                                        <p:attrNameLst>
                                          <p:attrName>style.visibility</p:attrName>
                                        </p:attrNameLst>
                                      </p:cBhvr>
                                      <p:to>
                                        <p:strVal val="visible"/>
                                      </p:to>
                                    </p:set>
                                    <p:animEffect transition="in" filter="box(in)">
                                      <p:cBhvr>
                                        <p:cTn id="7" dur="500"/>
                                        <p:tgtEl>
                                          <p:spTgt spid="56329">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6329">
                                            <p:txEl>
                                              <p:pRg st="0" end="0"/>
                                            </p:txEl>
                                          </p:spTgt>
                                        </p:tgtEl>
                                        <p:attrNameLst>
                                          <p:attrName>style.visibility</p:attrName>
                                        </p:attrNameLst>
                                      </p:cBhvr>
                                      <p:to>
                                        <p:strVal val="visible"/>
                                      </p:to>
                                    </p:set>
                                    <p:animEffect transition="in" filter="box(in)">
                                      <p:cBhvr>
                                        <p:cTn id="12" dur="500"/>
                                        <p:tgtEl>
                                          <p:spTgt spid="5632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6329">
                                            <p:txEl>
                                              <p:pRg st="1" end="1"/>
                                            </p:txEl>
                                          </p:spTgt>
                                        </p:tgtEl>
                                        <p:attrNameLst>
                                          <p:attrName>style.visibility</p:attrName>
                                        </p:attrNameLst>
                                      </p:cBhvr>
                                      <p:to>
                                        <p:strVal val="visible"/>
                                      </p:to>
                                    </p:set>
                                    <p:animEffect transition="in" filter="box(in)">
                                      <p:cBhvr>
                                        <p:cTn id="17" dur="500"/>
                                        <p:tgtEl>
                                          <p:spTgt spid="5632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6329">
                                            <p:txEl>
                                              <p:pRg st="2" end="2"/>
                                            </p:txEl>
                                          </p:spTgt>
                                        </p:tgtEl>
                                        <p:attrNameLst>
                                          <p:attrName>style.visibility</p:attrName>
                                        </p:attrNameLst>
                                      </p:cBhvr>
                                      <p:to>
                                        <p:strVal val="visible"/>
                                      </p:to>
                                    </p:set>
                                    <p:animEffect transition="in" filter="box(in)">
                                      <p:cBhvr>
                                        <p:cTn id="22" dur="500"/>
                                        <p:tgtEl>
                                          <p:spTgt spid="5632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6329">
                                            <p:txEl>
                                              <p:pRg st="3" end="3"/>
                                            </p:txEl>
                                          </p:spTgt>
                                        </p:tgtEl>
                                        <p:attrNameLst>
                                          <p:attrName>style.visibility</p:attrName>
                                        </p:attrNameLst>
                                      </p:cBhvr>
                                      <p:to>
                                        <p:strVal val="visible"/>
                                      </p:to>
                                    </p:set>
                                    <p:animEffect transition="in" filter="box(in)">
                                      <p:cBhvr>
                                        <p:cTn id="27" dur="500"/>
                                        <p:tgtEl>
                                          <p:spTgt spid="563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9"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pPr>
              <a:defRPr/>
            </a:pPr>
            <a:fld id="{35385B34-E6A2-49DB-875B-1E33BC5003B3}" type="slidenum">
              <a:rPr lang="en-US"/>
              <a:pPr>
                <a:defRPr/>
              </a:pPr>
              <a:t>49</a:t>
            </a:fld>
            <a:endParaRPr lang="en-US"/>
          </a:p>
        </p:txBody>
      </p:sp>
      <p:pic>
        <p:nvPicPr>
          <p:cNvPr id="28675" name="Picture 5" descr="energy_pyram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2875"/>
            <a:ext cx="7543800" cy="650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2794550078"/>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sp>
        <p:nvSpPr>
          <p:cNvPr id="3" name="Content Placeholder 2"/>
          <p:cNvSpPr>
            <a:spLocks noGrp="1"/>
          </p:cNvSpPr>
          <p:nvPr>
            <p:ph idx="1"/>
          </p:nvPr>
        </p:nvSpPr>
        <p:spPr/>
        <p:txBody>
          <a:bodyPr/>
          <a:lstStyle/>
          <a:p>
            <a:pPr marL="0" indent="0">
              <a:buNone/>
            </a:pPr>
            <a:r>
              <a:rPr lang="en-US" dirty="0" smtClean="0"/>
              <a:t>2. Compare </a:t>
            </a:r>
            <a:r>
              <a:rPr lang="en-US" dirty="0"/>
              <a:t>and contrast the characteristics of </a:t>
            </a:r>
            <a:r>
              <a:rPr lang="en-US" i="1" dirty="0"/>
              <a:t>biomes</a:t>
            </a:r>
            <a:endParaRPr lang="en-US" dirty="0"/>
          </a:p>
          <a:p>
            <a:pPr marL="0" indent="0">
              <a:buNone/>
            </a:pPr>
            <a:endParaRPr lang="en-US" dirty="0"/>
          </a:p>
        </p:txBody>
      </p:sp>
    </p:spTree>
    <p:extLst>
      <p:ext uri="{BB962C8B-B14F-4D97-AF65-F5344CB8AC3E}">
        <p14:creationId xmlns:p14="http://schemas.microsoft.com/office/powerpoint/2010/main" val="1181282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912B327B-6FAD-4BC8-9356-A1FFC3162A5E}" type="slidenum">
              <a:rPr lang="en-US"/>
              <a:pPr>
                <a:defRPr/>
              </a:pPr>
              <a:t>50</a:t>
            </a:fld>
            <a:endParaRPr lang="en-US"/>
          </a:p>
        </p:txBody>
      </p:sp>
      <p:sp>
        <p:nvSpPr>
          <p:cNvPr id="60421" name="Rectangle 5"/>
          <p:cNvSpPr>
            <a:spLocks noGrp="1" noChangeArrowheads="1"/>
          </p:cNvSpPr>
          <p:nvPr>
            <p:ph type="title"/>
          </p:nvPr>
        </p:nvSpPr>
        <p:spPr>
          <a:xfrm>
            <a:off x="381000" y="228600"/>
            <a:ext cx="8382000" cy="457200"/>
          </a:xfrm>
        </p:spPr>
        <p:txBody>
          <a:bodyPr>
            <a:normAutofit fontScale="90000"/>
          </a:bodyPr>
          <a:lstStyle/>
          <a:p>
            <a:pPr algn="ctr" eaLnBrk="1" hangingPunct="1">
              <a:defRPr/>
            </a:pPr>
            <a:r>
              <a:rPr lang="en-US" sz="4400" b="1" smtClean="0">
                <a:solidFill>
                  <a:srgbClr val="000066"/>
                </a:solidFill>
                <a:effectLst>
                  <a:outerShdw blurRad="38100" dist="38100" dir="2700000" algn="tl">
                    <a:srgbClr val="C0C0C0"/>
                  </a:outerShdw>
                </a:effectLst>
                <a:latin typeface="Comic Sans MS" pitchFamily="66" charset="0"/>
              </a:rPr>
              <a:t>Food Webs:</a:t>
            </a:r>
          </a:p>
        </p:txBody>
      </p:sp>
      <p:sp>
        <p:nvSpPr>
          <p:cNvPr id="60423" name="Rectangle 7"/>
          <p:cNvSpPr>
            <a:spLocks noGrp="1" noChangeArrowheads="1"/>
          </p:cNvSpPr>
          <p:nvPr>
            <p:ph type="body" sz="half" idx="2"/>
          </p:nvPr>
        </p:nvSpPr>
        <p:spPr>
          <a:xfrm>
            <a:off x="4649788" y="1295400"/>
            <a:ext cx="4113212" cy="5029200"/>
          </a:xfrm>
        </p:spPr>
        <p:txBody>
          <a:bodyPr/>
          <a:lstStyle/>
          <a:p>
            <a:pPr marL="0" indent="0" eaLnBrk="1" hangingPunct="1">
              <a:buFontTx/>
              <a:buChar char="•"/>
              <a:defRPr/>
            </a:pPr>
            <a:r>
              <a:rPr lang="en-US" sz="3600" dirty="0" smtClean="0">
                <a:solidFill>
                  <a:srgbClr val="000066"/>
                </a:solidFill>
                <a:effectLst>
                  <a:outerShdw blurRad="38100" dist="38100" dir="2700000" algn="tl">
                    <a:srgbClr val="C0C0C0"/>
                  </a:outerShdw>
                </a:effectLst>
                <a:latin typeface="Comic Sans MS" pitchFamily="66" charset="0"/>
              </a:rPr>
              <a:t>Are </a:t>
            </a:r>
            <a:r>
              <a:rPr lang="en-US" sz="3600" dirty="0" smtClean="0">
                <a:solidFill>
                  <a:srgbClr val="FF0000"/>
                </a:solidFill>
                <a:effectLst>
                  <a:outerShdw blurRad="38100" dist="38100" dir="2700000" algn="tl">
                    <a:srgbClr val="C0C0C0"/>
                  </a:outerShdw>
                </a:effectLst>
                <a:latin typeface="Comic Sans MS" pitchFamily="66" charset="0"/>
              </a:rPr>
              <a:t>interconnected food chains</a:t>
            </a:r>
          </a:p>
          <a:p>
            <a:pPr marL="0" indent="0" eaLnBrk="1" hangingPunct="1">
              <a:buFontTx/>
              <a:buChar char="•"/>
              <a:defRPr/>
            </a:pPr>
            <a:r>
              <a:rPr lang="en-US" sz="3600" dirty="0" smtClean="0">
                <a:solidFill>
                  <a:srgbClr val="000066"/>
                </a:solidFill>
                <a:effectLst>
                  <a:outerShdw blurRad="38100" dist="38100" dir="2700000" algn="tl">
                    <a:srgbClr val="C0C0C0"/>
                  </a:outerShdw>
                </a:effectLst>
                <a:latin typeface="Comic Sans MS" pitchFamily="66" charset="0"/>
              </a:rPr>
              <a:t>They show the </a:t>
            </a:r>
            <a:r>
              <a:rPr lang="en-US" sz="3600" dirty="0" smtClean="0">
                <a:solidFill>
                  <a:srgbClr val="FF0000"/>
                </a:solidFill>
                <a:effectLst>
                  <a:outerShdw blurRad="38100" dist="38100" dir="2700000" algn="tl">
                    <a:srgbClr val="C0C0C0"/>
                  </a:outerShdw>
                </a:effectLst>
                <a:latin typeface="Comic Sans MS" pitchFamily="66" charset="0"/>
              </a:rPr>
              <a:t>feeding relationships in an ecosystem</a:t>
            </a:r>
          </a:p>
        </p:txBody>
      </p:sp>
      <p:pic>
        <p:nvPicPr>
          <p:cNvPr id="29701" name="Picture 13" descr="food_web"/>
          <p:cNvPicPr>
            <a:picLocks noGrp="1" noChangeAspect="1" noChangeArrowheads="1"/>
          </p:cNvPicPr>
          <p:nvPr>
            <p:ph sz="half" idx="1"/>
          </p:nvPr>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a:xfrm>
            <a:off x="381000" y="1447800"/>
            <a:ext cx="4268788" cy="4854575"/>
          </a:xfrm>
          <a:solidFill>
            <a:schemeClr val="bg1"/>
          </a:solidFill>
        </p:spPr>
      </p:pic>
      <p:sp>
        <p:nvSpPr>
          <p:cNvPr id="8" name="Footer Placeholder 7"/>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2964263522"/>
      </p:ext>
    </p:extLst>
  </p:cSld>
  <p:clrMapOvr>
    <a:masterClrMapping/>
  </p:clrMapOvr>
  <p:transition spd="slow" advTm="20000">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pPr>
              <a:defRPr/>
            </a:pPr>
            <a:fld id="{469A7866-5324-4ABC-872D-A40B1BAF5951}" type="slidenum">
              <a:rPr lang="en-US"/>
              <a:pPr>
                <a:defRPr/>
              </a:pPr>
              <a:t>51</a:t>
            </a:fld>
            <a:endParaRPr lang="en-US"/>
          </a:p>
        </p:txBody>
      </p:sp>
      <p:pic>
        <p:nvPicPr>
          <p:cNvPr id="30723" name="Picture 5" descr="40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6"/>
          <p:cNvSpPr txBox="1">
            <a:spLocks noChangeArrowheads="1"/>
          </p:cNvSpPr>
          <p:nvPr/>
        </p:nvSpPr>
        <p:spPr bwMode="auto">
          <a:xfrm>
            <a:off x="5638800" y="304800"/>
            <a:ext cx="3200400" cy="711200"/>
          </a:xfrm>
          <a:prstGeom prst="rect">
            <a:avLst/>
          </a:prstGeom>
          <a:solidFill>
            <a:srgbClr val="FFFF00"/>
          </a:solidFill>
          <a:ln w="9525">
            <a:solidFill>
              <a:schemeClr val="bg1"/>
            </a:solidFill>
            <a:miter lim="800000"/>
            <a:headEnd/>
            <a:tailEnd/>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spcBef>
                <a:spcPct val="50000"/>
              </a:spcBef>
            </a:pPr>
            <a:r>
              <a:rPr lang="en-US" sz="2000" b="1">
                <a:solidFill>
                  <a:srgbClr val="000066"/>
                </a:solidFill>
              </a:rPr>
              <a:t>How Many Chains are in this web?</a:t>
            </a:r>
          </a:p>
        </p:txBody>
      </p:sp>
      <p:sp>
        <p:nvSpPr>
          <p:cNvPr id="7" name="Footer Placeholder 6"/>
          <p:cNvSpPr>
            <a:spLocks noGrp="1"/>
          </p:cNvSpPr>
          <p:nvPr>
            <p:ph type="ftr" sz="quarter" idx="11"/>
          </p:nvPr>
        </p:nvSpPr>
        <p:spPr/>
        <p:txBody>
          <a:bodyPr/>
          <a:lstStyle/>
          <a:p>
            <a:pPr>
              <a:defRPr/>
            </a:pPr>
            <a:r>
              <a:rPr lang="en-US"/>
              <a:t>copyright cmassengale</a:t>
            </a:r>
          </a:p>
        </p:txBody>
      </p:sp>
    </p:spTree>
    <p:extLst>
      <p:ext uri="{BB962C8B-B14F-4D97-AF65-F5344CB8AC3E}">
        <p14:creationId xmlns:p14="http://schemas.microsoft.com/office/powerpoint/2010/main" val="3749211263"/>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sp>
        <p:nvSpPr>
          <p:cNvPr id="3" name="Content Placeholder 2"/>
          <p:cNvSpPr>
            <a:spLocks noGrp="1"/>
          </p:cNvSpPr>
          <p:nvPr>
            <p:ph idx="1"/>
          </p:nvPr>
        </p:nvSpPr>
        <p:spPr/>
        <p:txBody>
          <a:bodyPr/>
          <a:lstStyle/>
          <a:p>
            <a:pPr marL="0" indent="0">
              <a:buNone/>
            </a:pPr>
            <a:r>
              <a:rPr lang="en-US" dirty="0" smtClean="0"/>
              <a:t>5. </a:t>
            </a:r>
            <a:r>
              <a:rPr lang="en-US" dirty="0"/>
              <a:t>Identify and predict the factors that control </a:t>
            </a:r>
            <a:r>
              <a:rPr lang="en-US" i="1" dirty="0"/>
              <a:t>population</a:t>
            </a:r>
            <a:r>
              <a:rPr lang="en-US" dirty="0"/>
              <a:t>, including </a:t>
            </a:r>
            <a:r>
              <a:rPr lang="en-US" i="1" dirty="0"/>
              <a:t>predation</a:t>
            </a:r>
            <a:r>
              <a:rPr lang="en-US" dirty="0"/>
              <a:t>, </a:t>
            </a:r>
            <a:r>
              <a:rPr lang="en-US" i="1" dirty="0"/>
              <a:t>competition</a:t>
            </a:r>
            <a:r>
              <a:rPr lang="en-US" dirty="0"/>
              <a:t>, crowding, water, nutrients, and shelter</a:t>
            </a:r>
          </a:p>
        </p:txBody>
      </p:sp>
    </p:spTree>
    <p:extLst>
      <p:ext uri="{BB962C8B-B14F-4D97-AF65-F5344CB8AC3E}">
        <p14:creationId xmlns:p14="http://schemas.microsoft.com/office/powerpoint/2010/main" val="1642274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3877342"/>
            <a:ext cx="7239000" cy="2970926"/>
          </a:xfrm>
        </p:spPr>
        <p:txBody>
          <a:bodyPr>
            <a:normAutofit fontScale="85000" lnSpcReduction="20000"/>
          </a:bodyPr>
          <a:lstStyle/>
          <a:p>
            <a:pPr marL="0" lvl="0" indent="0">
              <a:buNone/>
            </a:pPr>
            <a:r>
              <a:rPr lang="en-US" dirty="0"/>
              <a:t>This graph shows what is called the </a:t>
            </a:r>
            <a:r>
              <a:rPr lang="en-US" b="1" dirty="0"/>
              <a:t>predator - prey cycle</a:t>
            </a:r>
            <a:r>
              <a:rPr lang="en-US" dirty="0"/>
              <a:t> where the numbers of predator and prey are closely related. The lynx is the predator, and it eats the hare which is its prey.  Does the amount of prey control the amount of predators or do the amount of predators control the amount of prey?  Use the graph to determine your answer.</a:t>
            </a:r>
          </a:p>
          <a:p>
            <a:pPr marL="0" indent="0">
              <a:buNone/>
            </a:pPr>
            <a:r>
              <a:rPr lang="en-US" dirty="0"/>
              <a:t> </a:t>
            </a:r>
          </a:p>
          <a:p>
            <a:endParaRPr lang="en-US" dirty="0"/>
          </a:p>
        </p:txBody>
      </p:sp>
      <p:pic>
        <p:nvPicPr>
          <p:cNvPr id="8194" name="il_fi" descr="lynx-hare_cycle"/>
          <p:cNvPicPr>
            <a:picLocks noChangeAspect="1" noChangeArrowheads="1"/>
          </p:cNvPicPr>
          <p:nvPr/>
        </p:nvPicPr>
        <p:blipFill>
          <a:blip r:embed="rId2">
            <a:extLst>
              <a:ext uri="{28A0092B-C50C-407E-A947-70E740481C1C}">
                <a14:useLocalDpi xmlns:a14="http://schemas.microsoft.com/office/drawing/2010/main" val="0"/>
              </a:ext>
            </a:extLst>
          </a:blip>
          <a:srcRect b="16254"/>
          <a:stretch>
            <a:fillRect/>
          </a:stretch>
        </p:blipFill>
        <p:spPr bwMode="auto">
          <a:xfrm>
            <a:off x="-4293" y="-13952"/>
            <a:ext cx="7700493" cy="3891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329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Check your answer:  This is how the predator-prey cycle works:</a:t>
            </a:r>
          </a:p>
          <a:p>
            <a:pPr marL="0" indent="0">
              <a:buNone/>
            </a:pPr>
            <a:r>
              <a:rPr lang="en-US" dirty="0" smtClean="0"/>
              <a:t>·  If the prey population increases, there is more food for the predators so their numbers increase. </a:t>
            </a:r>
          </a:p>
          <a:p>
            <a:pPr marL="0" indent="0">
              <a:buNone/>
            </a:pPr>
            <a:r>
              <a:rPr lang="en-US" dirty="0" smtClean="0"/>
              <a:t>·  More prey are eaten, and so their numbers decrease. </a:t>
            </a:r>
          </a:p>
          <a:p>
            <a:pPr marL="0" indent="0">
              <a:buNone/>
            </a:pPr>
            <a:r>
              <a:rPr lang="en-US" dirty="0" smtClean="0"/>
              <a:t>·  Predator numbers fall because there is not enough food. </a:t>
            </a:r>
          </a:p>
          <a:p>
            <a:pPr marL="0" indent="0">
              <a:buNone/>
            </a:pPr>
            <a:r>
              <a:rPr lang="en-US" dirty="0" smtClean="0"/>
              <a:t>·  If the predator numbers are falling, the prey will become more numerous because they are not being eaten as much. </a:t>
            </a:r>
          </a:p>
          <a:p>
            <a:pPr marL="0" indent="0">
              <a:buNone/>
            </a:pPr>
            <a:r>
              <a:rPr lang="en-US" dirty="0" smtClean="0"/>
              <a:t>·  And the cycle continues</a:t>
            </a:r>
          </a:p>
          <a:p>
            <a:endParaRPr lang="en-US" dirty="0"/>
          </a:p>
        </p:txBody>
      </p:sp>
    </p:spTree>
    <p:extLst>
      <p:ext uri="{BB962C8B-B14F-4D97-AF65-F5344CB8AC3E}">
        <p14:creationId xmlns:p14="http://schemas.microsoft.com/office/powerpoint/2010/main" val="34638255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What limits population growth?</a:t>
            </a:r>
          </a:p>
        </p:txBody>
      </p:sp>
      <p:sp>
        <p:nvSpPr>
          <p:cNvPr id="21507" name="Rectangle 3"/>
          <p:cNvSpPr>
            <a:spLocks noGrp="1" noChangeArrowheads="1"/>
          </p:cNvSpPr>
          <p:nvPr>
            <p:ph type="body" idx="1"/>
          </p:nvPr>
        </p:nvSpPr>
        <p:spPr>
          <a:xfrm>
            <a:off x="457200" y="1600200"/>
            <a:ext cx="8229600" cy="4953000"/>
          </a:xfrm>
        </p:spPr>
        <p:txBody>
          <a:bodyPr/>
          <a:lstStyle/>
          <a:p>
            <a:r>
              <a:rPr lang="en-US" sz="2800" u="sng"/>
              <a:t>Density-dependent factors</a:t>
            </a:r>
          </a:p>
          <a:p>
            <a:pPr lvl="1"/>
            <a:r>
              <a:rPr lang="en-US" sz="2400"/>
              <a:t>Effects that intensify as the population increases and diminish as the population decreases</a:t>
            </a:r>
          </a:p>
          <a:p>
            <a:pPr lvl="2"/>
            <a:r>
              <a:rPr lang="en-US" sz="2000"/>
              <a:t>Competition, disease, predation, parasitism</a:t>
            </a:r>
          </a:p>
          <a:p>
            <a:pPr lvl="2"/>
            <a:r>
              <a:rPr lang="en-US" sz="2000"/>
              <a:t>biotic</a:t>
            </a:r>
          </a:p>
          <a:p>
            <a:r>
              <a:rPr lang="en-US" sz="2800" u="sng"/>
              <a:t>Density-independent factors</a:t>
            </a:r>
          </a:p>
          <a:p>
            <a:pPr lvl="1"/>
            <a:r>
              <a:rPr lang="en-US" sz="2400"/>
              <a:t>Factors that effect a population’s size the same way regardless of that population’s density</a:t>
            </a:r>
          </a:p>
          <a:p>
            <a:pPr lvl="2"/>
            <a:r>
              <a:rPr lang="en-US" sz="2000"/>
              <a:t>Weather, climate, natural disasters, human activity</a:t>
            </a:r>
          </a:p>
          <a:p>
            <a:pPr lvl="2"/>
            <a:r>
              <a:rPr lang="en-US" sz="2000"/>
              <a:t>abiotic</a:t>
            </a:r>
          </a:p>
        </p:txBody>
      </p:sp>
    </p:spTree>
    <p:extLst>
      <p:ext uri="{BB962C8B-B14F-4D97-AF65-F5344CB8AC3E}">
        <p14:creationId xmlns:p14="http://schemas.microsoft.com/office/powerpoint/2010/main" val="33796992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sp>
        <p:nvSpPr>
          <p:cNvPr id="3" name="Content Placeholder 2"/>
          <p:cNvSpPr>
            <a:spLocks noGrp="1"/>
          </p:cNvSpPr>
          <p:nvPr>
            <p:ph idx="1"/>
          </p:nvPr>
        </p:nvSpPr>
        <p:spPr/>
        <p:txBody>
          <a:bodyPr/>
          <a:lstStyle/>
          <a:p>
            <a:pPr marL="0" indent="0">
              <a:buNone/>
            </a:pPr>
            <a:r>
              <a:rPr lang="en-US" dirty="0" smtClean="0"/>
              <a:t>6. </a:t>
            </a:r>
            <a:r>
              <a:rPr lang="en-US" dirty="0"/>
              <a:t>Summarize the symbiotic ways in which individuals within a </a:t>
            </a:r>
            <a:r>
              <a:rPr lang="en-US" i="1" dirty="0"/>
              <a:t>community</a:t>
            </a:r>
            <a:r>
              <a:rPr lang="en-US" dirty="0"/>
              <a:t> interact with each other:</a:t>
            </a:r>
          </a:p>
          <a:p>
            <a:pPr lvl="0"/>
            <a:r>
              <a:rPr lang="en-US" i="1" dirty="0"/>
              <a:t>commensalism </a:t>
            </a:r>
            <a:endParaRPr lang="en-US" dirty="0"/>
          </a:p>
          <a:p>
            <a:pPr lvl="0"/>
            <a:r>
              <a:rPr lang="en-US" i="1" dirty="0"/>
              <a:t>parasitism</a:t>
            </a:r>
            <a:endParaRPr lang="en-US" dirty="0"/>
          </a:p>
          <a:p>
            <a:pPr lvl="0"/>
            <a:r>
              <a:rPr lang="en-US" i="1" dirty="0"/>
              <a:t>mutualism</a:t>
            </a:r>
            <a:endParaRPr lang="en-US" dirty="0"/>
          </a:p>
          <a:p>
            <a:pPr marL="0" indent="0">
              <a:buNone/>
            </a:pPr>
            <a:endParaRPr lang="en-US" dirty="0"/>
          </a:p>
        </p:txBody>
      </p:sp>
    </p:spTree>
    <p:extLst>
      <p:ext uri="{BB962C8B-B14F-4D97-AF65-F5344CB8AC3E}">
        <p14:creationId xmlns:p14="http://schemas.microsoft.com/office/powerpoint/2010/main" val="819511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Symbiosis</a:t>
            </a:r>
          </a:p>
        </p:txBody>
      </p:sp>
      <p:sp>
        <p:nvSpPr>
          <p:cNvPr id="19459" name="Rectangle 3"/>
          <p:cNvSpPr>
            <a:spLocks noGrp="1" noChangeArrowheads="1"/>
          </p:cNvSpPr>
          <p:nvPr>
            <p:ph type="body" idx="1"/>
          </p:nvPr>
        </p:nvSpPr>
        <p:spPr>
          <a:xfrm>
            <a:off x="457200" y="1600200"/>
            <a:ext cx="8229600" cy="5029200"/>
          </a:xfrm>
        </p:spPr>
        <p:txBody>
          <a:bodyPr/>
          <a:lstStyle/>
          <a:p>
            <a:r>
              <a:rPr lang="en-US" sz="2800"/>
              <a:t>Any relationship in which two species live closely together is called </a:t>
            </a:r>
            <a:r>
              <a:rPr lang="en-US" sz="2800" b="1"/>
              <a:t>symbiosis.  </a:t>
            </a:r>
          </a:p>
          <a:p>
            <a:r>
              <a:rPr lang="en-US" sz="2800"/>
              <a:t>There are 3 main kinds of symbiotic relationships:</a:t>
            </a:r>
          </a:p>
          <a:p>
            <a:pPr lvl="1"/>
            <a:r>
              <a:rPr lang="en-US" sz="2400"/>
              <a:t>Mutualism-both species benefit</a:t>
            </a:r>
          </a:p>
          <a:p>
            <a:pPr lvl="2"/>
            <a:r>
              <a:rPr lang="en-US" sz="2000"/>
              <a:t>Flower and bee</a:t>
            </a:r>
          </a:p>
          <a:p>
            <a:pPr lvl="1"/>
            <a:r>
              <a:rPr lang="en-US" sz="2400"/>
              <a:t>Commensalism- one member benefits; the other is neither helped nor harmed</a:t>
            </a:r>
          </a:p>
          <a:p>
            <a:pPr lvl="2"/>
            <a:r>
              <a:rPr lang="en-US" sz="2000"/>
              <a:t>Barnacles on whale</a:t>
            </a:r>
          </a:p>
          <a:p>
            <a:pPr lvl="1"/>
            <a:r>
              <a:rPr lang="en-US" sz="2400"/>
              <a:t>Parasitism-one organism lives on or inside another organism and harms it</a:t>
            </a:r>
          </a:p>
          <a:p>
            <a:pPr lvl="2"/>
            <a:r>
              <a:rPr lang="en-US" sz="2000"/>
              <a:t>Tapeworms, fleas, ticks, lice</a:t>
            </a:r>
          </a:p>
          <a:p>
            <a:pPr lvl="1"/>
            <a:endParaRPr lang="en-US" sz="2400"/>
          </a:p>
        </p:txBody>
      </p:sp>
    </p:spTree>
    <p:extLst>
      <p:ext uri="{BB962C8B-B14F-4D97-AF65-F5344CB8AC3E}">
        <p14:creationId xmlns:p14="http://schemas.microsoft.com/office/powerpoint/2010/main" val="34352969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sp>
        <p:nvSpPr>
          <p:cNvPr id="3" name="Content Placeholder 2"/>
          <p:cNvSpPr>
            <a:spLocks noGrp="1"/>
          </p:cNvSpPr>
          <p:nvPr>
            <p:ph idx="1"/>
          </p:nvPr>
        </p:nvSpPr>
        <p:spPr/>
        <p:txBody>
          <a:bodyPr/>
          <a:lstStyle/>
          <a:p>
            <a:pPr marL="0" indent="0">
              <a:buNone/>
            </a:pPr>
            <a:r>
              <a:rPr lang="en-US" dirty="0" smtClean="0"/>
              <a:t>7. </a:t>
            </a:r>
            <a:r>
              <a:rPr lang="en-US" dirty="0"/>
              <a:t>Compare and contrast </a:t>
            </a:r>
            <a:r>
              <a:rPr lang="en-US" i="1" dirty="0"/>
              <a:t>primary succession</a:t>
            </a:r>
            <a:r>
              <a:rPr lang="en-US" dirty="0"/>
              <a:t> with </a:t>
            </a:r>
            <a:r>
              <a:rPr lang="en-US" i="1" dirty="0"/>
              <a:t>secondary succession</a:t>
            </a:r>
            <a:endParaRPr lang="en-US" dirty="0"/>
          </a:p>
          <a:p>
            <a:pPr marL="0" indent="0">
              <a:buNone/>
            </a:pPr>
            <a:endParaRPr lang="en-US" dirty="0"/>
          </a:p>
        </p:txBody>
      </p:sp>
    </p:spTree>
    <p:extLst>
      <p:ext uri="{BB962C8B-B14F-4D97-AF65-F5344CB8AC3E}">
        <p14:creationId xmlns:p14="http://schemas.microsoft.com/office/powerpoint/2010/main" val="969347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p:txBody>
          <a:bodyPr/>
          <a:lstStyle/>
          <a:p>
            <a:r>
              <a:rPr lang="en-US"/>
              <a:t>Succession</a:t>
            </a:r>
          </a:p>
        </p:txBody>
      </p:sp>
      <p:sp>
        <p:nvSpPr>
          <p:cNvPr id="25603" name="Content Placeholder 2"/>
          <p:cNvSpPr>
            <a:spLocks noGrp="1"/>
          </p:cNvSpPr>
          <p:nvPr>
            <p:ph idx="4294967295"/>
          </p:nvPr>
        </p:nvSpPr>
        <p:spPr/>
        <p:txBody>
          <a:bodyPr/>
          <a:lstStyle/>
          <a:p>
            <a:r>
              <a:rPr lang="en-US" dirty="0"/>
              <a:t>The orderly and repeatable changes in a community over time </a:t>
            </a:r>
          </a:p>
          <a:p>
            <a:pPr lvl="1"/>
            <a:r>
              <a:rPr lang="en-US" dirty="0"/>
              <a:t>Primary</a:t>
            </a:r>
          </a:p>
          <a:p>
            <a:pPr lvl="2"/>
            <a:r>
              <a:rPr lang="en-US" dirty="0"/>
              <a:t>Occurs in areas that are barren of soil.  Lichens have to come and break down rocks.  Soil must come first.</a:t>
            </a:r>
          </a:p>
          <a:p>
            <a:pPr lvl="3"/>
            <a:r>
              <a:rPr lang="en-US" dirty="0"/>
              <a:t>Volcano  </a:t>
            </a:r>
          </a:p>
          <a:p>
            <a:pPr lvl="1"/>
            <a:r>
              <a:rPr lang="en-US" dirty="0"/>
              <a:t>Secondary</a:t>
            </a:r>
          </a:p>
          <a:p>
            <a:pPr lvl="2"/>
            <a:r>
              <a:rPr lang="en-US" dirty="0"/>
              <a:t>Community has been changed by a disturbance, but soil remains</a:t>
            </a:r>
          </a:p>
          <a:p>
            <a:pPr lvl="3"/>
            <a:r>
              <a:rPr lang="en-US" dirty="0"/>
              <a:t>Mild fire</a:t>
            </a:r>
          </a:p>
          <a:p>
            <a:endParaRPr lang="en-US" dirty="0"/>
          </a:p>
        </p:txBody>
      </p:sp>
    </p:spTree>
    <p:extLst>
      <p:ext uri="{BB962C8B-B14F-4D97-AF65-F5344CB8AC3E}">
        <p14:creationId xmlns:p14="http://schemas.microsoft.com/office/powerpoint/2010/main" val="3599256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t>BIOMES</a:t>
            </a:r>
          </a:p>
        </p:txBody>
      </p:sp>
      <p:sp>
        <p:nvSpPr>
          <p:cNvPr id="41987" name="Rectangle 3"/>
          <p:cNvSpPr>
            <a:spLocks noGrp="1" noChangeArrowheads="1"/>
          </p:cNvSpPr>
          <p:nvPr>
            <p:ph type="body" idx="1"/>
          </p:nvPr>
        </p:nvSpPr>
        <p:spPr/>
        <p:txBody>
          <a:bodyPr/>
          <a:lstStyle/>
          <a:p>
            <a:pPr>
              <a:lnSpc>
                <a:spcPct val="90000"/>
              </a:lnSpc>
            </a:pPr>
            <a:r>
              <a:rPr lang="en-US"/>
              <a:t>A </a:t>
            </a:r>
            <a:r>
              <a:rPr lang="en-US" b="1"/>
              <a:t>biome</a:t>
            </a:r>
            <a:r>
              <a:rPr lang="en-US"/>
              <a:t> is a group of ecosystems that have the same climate and similar dominant communities</a:t>
            </a:r>
          </a:p>
          <a:p>
            <a:pPr lvl="1">
              <a:lnSpc>
                <a:spcPct val="90000"/>
              </a:lnSpc>
            </a:pPr>
            <a:r>
              <a:rPr lang="en-US"/>
              <a:t>Terrestrial biomes</a:t>
            </a:r>
          </a:p>
          <a:p>
            <a:pPr lvl="1">
              <a:lnSpc>
                <a:spcPct val="90000"/>
              </a:lnSpc>
            </a:pPr>
            <a:r>
              <a:rPr lang="en-US"/>
              <a:t>Fresh water biomes</a:t>
            </a:r>
          </a:p>
          <a:p>
            <a:pPr lvl="2">
              <a:lnSpc>
                <a:spcPct val="90000"/>
              </a:lnSpc>
            </a:pPr>
            <a:r>
              <a:rPr lang="en-US"/>
              <a:t>Ponds, lakes, streams, rivers, wetlands, marshes</a:t>
            </a:r>
          </a:p>
          <a:p>
            <a:pPr lvl="1">
              <a:lnSpc>
                <a:spcPct val="90000"/>
              </a:lnSpc>
            </a:pPr>
            <a:r>
              <a:rPr lang="en-US"/>
              <a:t>Estuaries</a:t>
            </a:r>
          </a:p>
          <a:p>
            <a:pPr lvl="1">
              <a:lnSpc>
                <a:spcPct val="90000"/>
              </a:lnSpc>
            </a:pPr>
            <a:r>
              <a:rPr lang="en-US"/>
              <a:t>Marine biomes</a:t>
            </a:r>
          </a:p>
          <a:p>
            <a:pPr lvl="2">
              <a:lnSpc>
                <a:spcPct val="90000"/>
              </a:lnSpc>
            </a:pPr>
            <a:r>
              <a:rPr lang="en-US"/>
              <a:t>intertidal zones, continental shelves, coral reefs, pelagic ocean</a:t>
            </a:r>
          </a:p>
          <a:p>
            <a:pPr>
              <a:lnSpc>
                <a:spcPct val="90000"/>
              </a:lnSpc>
            </a:pPr>
            <a:endParaRPr lang="en-US"/>
          </a:p>
        </p:txBody>
      </p:sp>
    </p:spTree>
    <p:extLst>
      <p:ext uri="{BB962C8B-B14F-4D97-AF65-F5344CB8AC3E}">
        <p14:creationId xmlns:p14="http://schemas.microsoft.com/office/powerpoint/2010/main" val="15250951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r>
              <a:rPr lang="en-US" sz="4000"/>
              <a:t>Which one is quicker-primary or secondary succession?</a:t>
            </a:r>
          </a:p>
        </p:txBody>
      </p:sp>
      <p:sp>
        <p:nvSpPr>
          <p:cNvPr id="21507" name="Rectangle 3"/>
          <p:cNvSpPr>
            <a:spLocks noGrp="1" noChangeArrowheads="1"/>
          </p:cNvSpPr>
          <p:nvPr>
            <p:ph type="body" idx="1"/>
          </p:nvPr>
        </p:nvSpPr>
        <p:spPr>
          <a:xfrm>
            <a:off x="457200" y="1600200"/>
            <a:ext cx="8229600" cy="4953000"/>
          </a:xfrm>
        </p:spPr>
        <p:txBody>
          <a:bodyPr/>
          <a:lstStyle/>
          <a:p>
            <a:r>
              <a:rPr lang="en-US" sz="2800"/>
              <a:t>Secondary succession is usually much quicker than primary succession for the following reasons:</a:t>
            </a:r>
          </a:p>
          <a:p>
            <a:pPr lvl="1"/>
            <a:r>
              <a:rPr lang="en-US" sz="2400"/>
              <a:t>There is already an existing seed bank of suitable plants in the soil. </a:t>
            </a:r>
          </a:p>
          <a:p>
            <a:pPr lvl="1"/>
            <a:r>
              <a:rPr lang="en-US" sz="2400"/>
              <a:t>Root systems undisturbed in the soil, stumps and other plant parts from previously existing plants can rapidly regenerate. </a:t>
            </a:r>
          </a:p>
          <a:p>
            <a:pPr lvl="1"/>
            <a:r>
              <a:rPr lang="en-US" sz="2400"/>
              <a:t>The fertility and structure of the soil has also already been substantially modified by previous organisms to make it more suitable for growth and colonization.</a:t>
            </a:r>
          </a:p>
          <a:p>
            <a:endParaRPr lang="en-US" sz="2800"/>
          </a:p>
        </p:txBody>
      </p:sp>
    </p:spTree>
    <p:extLst>
      <p:ext uri="{BB962C8B-B14F-4D97-AF65-F5344CB8AC3E}">
        <p14:creationId xmlns:p14="http://schemas.microsoft.com/office/powerpoint/2010/main" val="1031966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sp>
        <p:nvSpPr>
          <p:cNvPr id="3" name="Content Placeholder 2"/>
          <p:cNvSpPr>
            <a:spLocks noGrp="1"/>
          </p:cNvSpPr>
          <p:nvPr>
            <p:ph idx="1"/>
          </p:nvPr>
        </p:nvSpPr>
        <p:spPr/>
        <p:txBody>
          <a:bodyPr/>
          <a:lstStyle/>
          <a:p>
            <a:pPr marL="0" indent="0">
              <a:buNone/>
            </a:pPr>
            <a:r>
              <a:rPr lang="en-US" dirty="0" smtClean="0"/>
              <a:t>8. </a:t>
            </a:r>
            <a:r>
              <a:rPr lang="en-US" dirty="0"/>
              <a:t>Identify the properties of each of the five levels of </a:t>
            </a:r>
            <a:r>
              <a:rPr lang="en-US" i="1" dirty="0"/>
              <a:t>ecology:</a:t>
            </a:r>
            <a:endParaRPr lang="en-US" dirty="0"/>
          </a:p>
          <a:p>
            <a:pPr lvl="0"/>
            <a:r>
              <a:rPr lang="en-US" dirty="0"/>
              <a:t>organism</a:t>
            </a:r>
          </a:p>
          <a:p>
            <a:pPr lvl="0"/>
            <a:r>
              <a:rPr lang="en-US" i="1" dirty="0"/>
              <a:t>population</a:t>
            </a:r>
            <a:endParaRPr lang="en-US" dirty="0"/>
          </a:p>
          <a:p>
            <a:pPr lvl="0"/>
            <a:r>
              <a:rPr lang="en-US" i="1" dirty="0"/>
              <a:t>community</a:t>
            </a:r>
            <a:endParaRPr lang="en-US" dirty="0"/>
          </a:p>
          <a:p>
            <a:pPr lvl="0"/>
            <a:r>
              <a:rPr lang="en-US" i="1" dirty="0"/>
              <a:t>ecosystem</a:t>
            </a:r>
            <a:endParaRPr lang="en-US" dirty="0"/>
          </a:p>
          <a:p>
            <a:pPr lvl="0"/>
            <a:r>
              <a:rPr lang="en-US" i="1" dirty="0"/>
              <a:t>biosphere</a:t>
            </a:r>
            <a:endParaRPr lang="en-US" dirty="0"/>
          </a:p>
          <a:p>
            <a:pPr marL="0" indent="0">
              <a:buNone/>
            </a:pPr>
            <a:endParaRPr lang="en-US" dirty="0"/>
          </a:p>
        </p:txBody>
      </p:sp>
    </p:spTree>
    <p:extLst>
      <p:ext uri="{BB962C8B-B14F-4D97-AF65-F5344CB8AC3E}">
        <p14:creationId xmlns:p14="http://schemas.microsoft.com/office/powerpoint/2010/main" val="1441824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endParaRPr lang="en-US"/>
          </a:p>
        </p:txBody>
      </p:sp>
      <p:pic>
        <p:nvPicPr>
          <p:cNvPr id="5123"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895600" y="0"/>
            <a:ext cx="5715000" cy="6858000"/>
          </a:xfrm>
        </p:spPr>
      </p:pic>
      <p:sp>
        <p:nvSpPr>
          <p:cNvPr id="5124" name="AutoShape 4"/>
          <p:cNvSpPr>
            <a:spLocks/>
          </p:cNvSpPr>
          <p:nvPr/>
        </p:nvSpPr>
        <p:spPr bwMode="auto">
          <a:xfrm>
            <a:off x="2590800" y="1066800"/>
            <a:ext cx="228600" cy="2971800"/>
          </a:xfrm>
          <a:prstGeom prst="leftBrace">
            <a:avLst>
              <a:gd name="adj1" fmla="val 10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5" name="AutoShape 5"/>
          <p:cNvSpPr>
            <a:spLocks/>
          </p:cNvSpPr>
          <p:nvPr/>
        </p:nvSpPr>
        <p:spPr bwMode="auto">
          <a:xfrm>
            <a:off x="8763000" y="762000"/>
            <a:ext cx="228600" cy="2971800"/>
          </a:xfrm>
          <a:prstGeom prst="rightBrace">
            <a:avLst>
              <a:gd name="adj1" fmla="val 10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6" name="Text Box 6"/>
          <p:cNvSpPr txBox="1">
            <a:spLocks noChangeArrowheads="1"/>
          </p:cNvSpPr>
          <p:nvPr/>
        </p:nvSpPr>
        <p:spPr bwMode="auto">
          <a:xfrm>
            <a:off x="304800" y="1219200"/>
            <a:ext cx="220980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5 levels of ecology: The study of the relationship of organisms with one another and their environment</a:t>
            </a:r>
          </a:p>
          <a:p>
            <a:pPr>
              <a:spcBef>
                <a:spcPct val="50000"/>
              </a:spcBef>
            </a:pPr>
            <a:endParaRPr lang="en-US"/>
          </a:p>
        </p:txBody>
      </p:sp>
      <p:sp>
        <p:nvSpPr>
          <p:cNvPr id="5127" name="Text Box 7"/>
          <p:cNvSpPr txBox="1">
            <a:spLocks noChangeArrowheads="1"/>
          </p:cNvSpPr>
          <p:nvPr/>
        </p:nvSpPr>
        <p:spPr bwMode="auto">
          <a:xfrm>
            <a:off x="457200" y="3581400"/>
            <a:ext cx="22098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The </a:t>
            </a:r>
            <a:r>
              <a:rPr lang="en-US" b="1"/>
              <a:t>biosphere</a:t>
            </a:r>
            <a:r>
              <a:rPr lang="en-US"/>
              <a:t> is the part of the earth in which all life exists.  Extends from 8 km above Earth to 11 km below Earth</a:t>
            </a:r>
          </a:p>
        </p:txBody>
      </p:sp>
      <p:sp>
        <p:nvSpPr>
          <p:cNvPr id="5128" name="Line 8"/>
          <p:cNvSpPr>
            <a:spLocks noChangeShapeType="1"/>
          </p:cNvSpPr>
          <p:nvPr/>
        </p:nvSpPr>
        <p:spPr bwMode="auto">
          <a:xfrm>
            <a:off x="2286000" y="685800"/>
            <a:ext cx="9144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9" name="Text Box 9"/>
          <p:cNvSpPr txBox="1">
            <a:spLocks noChangeArrowheads="1"/>
          </p:cNvSpPr>
          <p:nvPr/>
        </p:nvSpPr>
        <p:spPr bwMode="auto">
          <a:xfrm>
            <a:off x="990600" y="3810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biome</a:t>
            </a:r>
          </a:p>
        </p:txBody>
      </p:sp>
    </p:spTree>
    <p:extLst>
      <p:ext uri="{BB962C8B-B14F-4D97-AF65-F5344CB8AC3E}">
        <p14:creationId xmlns:p14="http://schemas.microsoft.com/office/powerpoint/2010/main" val="77780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sp>
        <p:nvSpPr>
          <p:cNvPr id="3" name="Content Placeholder 2"/>
          <p:cNvSpPr>
            <a:spLocks noGrp="1"/>
          </p:cNvSpPr>
          <p:nvPr>
            <p:ph idx="1"/>
          </p:nvPr>
        </p:nvSpPr>
        <p:spPr/>
        <p:txBody>
          <a:bodyPr/>
          <a:lstStyle/>
          <a:p>
            <a:pPr marL="0" indent="0">
              <a:buNone/>
            </a:pPr>
            <a:r>
              <a:rPr lang="en-US" dirty="0" smtClean="0"/>
              <a:t>9. Analyze </a:t>
            </a:r>
            <a:r>
              <a:rPr lang="en-US" dirty="0"/>
              <a:t>the effects of human </a:t>
            </a:r>
            <a:r>
              <a:rPr lang="en-US" i="1" dirty="0"/>
              <a:t>population</a:t>
            </a:r>
            <a:r>
              <a:rPr lang="en-US" dirty="0"/>
              <a:t> growth and </a:t>
            </a:r>
            <a:r>
              <a:rPr lang="en-US" i="1" dirty="0"/>
              <a:t>technology</a:t>
            </a:r>
            <a:r>
              <a:rPr lang="en-US" dirty="0"/>
              <a:t> on the environment/</a:t>
            </a:r>
            <a:r>
              <a:rPr lang="en-US" i="1" dirty="0"/>
              <a:t>biosphere</a:t>
            </a:r>
            <a:endParaRPr lang="en-US" dirty="0"/>
          </a:p>
        </p:txBody>
      </p:sp>
    </p:spTree>
    <p:extLst>
      <p:ext uri="{BB962C8B-B14F-4D97-AF65-F5344CB8AC3E}">
        <p14:creationId xmlns:p14="http://schemas.microsoft.com/office/powerpoint/2010/main" val="2292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What is a population?</a:t>
            </a:r>
          </a:p>
        </p:txBody>
      </p:sp>
      <p:sp>
        <p:nvSpPr>
          <p:cNvPr id="3075" name="Rectangle 3"/>
          <p:cNvSpPr>
            <a:spLocks noGrp="1" noChangeArrowheads="1"/>
          </p:cNvSpPr>
          <p:nvPr>
            <p:ph type="body" idx="1"/>
          </p:nvPr>
        </p:nvSpPr>
        <p:spPr/>
        <p:txBody>
          <a:bodyPr/>
          <a:lstStyle/>
          <a:p>
            <a:pPr>
              <a:lnSpc>
                <a:spcPct val="90000"/>
              </a:lnSpc>
            </a:pPr>
            <a:r>
              <a:rPr lang="en-US" b="1"/>
              <a:t>Population - </a:t>
            </a:r>
            <a:r>
              <a:rPr lang="en-US"/>
              <a:t>group of individuals of the same species-they can have offspring</a:t>
            </a:r>
          </a:p>
          <a:p>
            <a:pPr>
              <a:lnSpc>
                <a:spcPct val="90000"/>
              </a:lnSpc>
            </a:pPr>
            <a:r>
              <a:rPr lang="en-US"/>
              <a:t>They also live in the same place at the same time</a:t>
            </a:r>
          </a:p>
          <a:p>
            <a:pPr lvl="1">
              <a:lnSpc>
                <a:spcPct val="90000"/>
              </a:lnSpc>
            </a:pPr>
            <a:r>
              <a:rPr lang="en-US"/>
              <a:t>Rely on same resources that are available</a:t>
            </a:r>
          </a:p>
          <a:p>
            <a:pPr lvl="2">
              <a:lnSpc>
                <a:spcPct val="90000"/>
              </a:lnSpc>
            </a:pPr>
            <a:r>
              <a:rPr lang="en-US"/>
              <a:t>Limit distribution</a:t>
            </a:r>
          </a:p>
          <a:p>
            <a:pPr lvl="2">
              <a:lnSpc>
                <a:spcPct val="90000"/>
              </a:lnSpc>
            </a:pPr>
            <a:r>
              <a:rPr lang="en-US"/>
              <a:t>Limit abundance of organisms</a:t>
            </a:r>
          </a:p>
          <a:p>
            <a:pPr>
              <a:lnSpc>
                <a:spcPct val="90000"/>
              </a:lnSpc>
            </a:pPr>
            <a:r>
              <a:rPr lang="en-US"/>
              <a:t>The </a:t>
            </a:r>
            <a:r>
              <a:rPr lang="en-US" b="1"/>
              <a:t>size</a:t>
            </a:r>
            <a:r>
              <a:rPr lang="en-US"/>
              <a:t> of a population is represented by </a:t>
            </a:r>
            <a:r>
              <a:rPr lang="en-US" i="1"/>
              <a:t>N </a:t>
            </a:r>
            <a:r>
              <a:rPr lang="en-US"/>
              <a:t>(total number of individuals in pop.)</a:t>
            </a:r>
          </a:p>
          <a:p>
            <a:pPr>
              <a:lnSpc>
                <a:spcPct val="90000"/>
              </a:lnSpc>
              <a:buFontTx/>
              <a:buNone/>
            </a:pPr>
            <a:endParaRPr lang="en-US"/>
          </a:p>
        </p:txBody>
      </p:sp>
    </p:spTree>
    <p:extLst>
      <p:ext uri="{BB962C8B-B14F-4D97-AF65-F5344CB8AC3E}">
        <p14:creationId xmlns:p14="http://schemas.microsoft.com/office/powerpoint/2010/main" val="36773599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z="4000"/>
              <a:t>How populations change over time</a:t>
            </a:r>
          </a:p>
        </p:txBody>
      </p:sp>
      <p:sp>
        <p:nvSpPr>
          <p:cNvPr id="10243" name="Rectangle 3"/>
          <p:cNvSpPr>
            <a:spLocks noGrp="1" noChangeArrowheads="1"/>
          </p:cNvSpPr>
          <p:nvPr>
            <p:ph type="body" idx="1"/>
          </p:nvPr>
        </p:nvSpPr>
        <p:spPr/>
        <p:txBody>
          <a:bodyPr/>
          <a:lstStyle/>
          <a:p>
            <a:r>
              <a:rPr lang="en-US" u="sng"/>
              <a:t>Demography</a:t>
            </a:r>
            <a:r>
              <a:rPr lang="en-US"/>
              <a:t> – the statistical study of populations, such as age and number of individuals, looking at birth and deaths, emigration and immigration of a population.</a:t>
            </a:r>
          </a:p>
          <a:p>
            <a:r>
              <a:rPr lang="en-US" u="sng"/>
              <a:t>Demographic transition</a:t>
            </a:r>
            <a:r>
              <a:rPr lang="en-US"/>
              <a:t> -dramatic change in birth and death rates</a:t>
            </a:r>
          </a:p>
        </p:txBody>
      </p:sp>
    </p:spTree>
    <p:extLst>
      <p:ext uri="{BB962C8B-B14F-4D97-AF65-F5344CB8AC3E}">
        <p14:creationId xmlns:p14="http://schemas.microsoft.com/office/powerpoint/2010/main" val="2060500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Demographic transition</a:t>
            </a:r>
          </a:p>
        </p:txBody>
      </p:sp>
      <p:pic>
        <p:nvPicPr>
          <p:cNvPr id="29699"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371600"/>
            <a:ext cx="7315200" cy="4754563"/>
          </a:xfrm>
        </p:spPr>
      </p:pic>
    </p:spTree>
    <p:extLst>
      <p:ext uri="{BB962C8B-B14F-4D97-AF65-F5344CB8AC3E}">
        <p14:creationId xmlns:p14="http://schemas.microsoft.com/office/powerpoint/2010/main" val="22557527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z="4000"/>
              <a:t>5 Main terms that describe population</a:t>
            </a:r>
          </a:p>
        </p:txBody>
      </p:sp>
      <p:sp>
        <p:nvSpPr>
          <p:cNvPr id="5123" name="Rectangle 3"/>
          <p:cNvSpPr>
            <a:spLocks noGrp="1" noChangeArrowheads="1"/>
          </p:cNvSpPr>
          <p:nvPr>
            <p:ph type="body" idx="1"/>
          </p:nvPr>
        </p:nvSpPr>
        <p:spPr>
          <a:xfrm>
            <a:off x="457200" y="1600200"/>
            <a:ext cx="8229600" cy="5029200"/>
          </a:xfrm>
        </p:spPr>
        <p:txBody>
          <a:bodyPr/>
          <a:lstStyle/>
          <a:p>
            <a:pPr>
              <a:lnSpc>
                <a:spcPct val="80000"/>
              </a:lnSpc>
            </a:pPr>
            <a:r>
              <a:rPr lang="en-US" sz="2000" u="sng"/>
              <a:t>Size </a:t>
            </a:r>
            <a:r>
              <a:rPr lang="en-US" sz="2000"/>
              <a:t> (N) total number of individuals in the population</a:t>
            </a:r>
            <a:endParaRPr lang="en-US" sz="2000" u="sng"/>
          </a:p>
          <a:p>
            <a:pPr>
              <a:lnSpc>
                <a:spcPct val="80000"/>
              </a:lnSpc>
            </a:pPr>
            <a:r>
              <a:rPr lang="en-US" sz="2000" u="sng"/>
              <a:t>Density</a:t>
            </a:r>
            <a:r>
              <a:rPr lang="en-US" sz="2000"/>
              <a:t> total # of individuals per unit area or volume (100 buffalo/km</a:t>
            </a:r>
            <a:r>
              <a:rPr lang="en-US" sz="2000" baseline="30000"/>
              <a:t>2</a:t>
            </a:r>
            <a:r>
              <a:rPr lang="en-US" sz="2000"/>
              <a:t>)</a:t>
            </a:r>
          </a:p>
          <a:p>
            <a:pPr lvl="1">
              <a:lnSpc>
                <a:spcPct val="80000"/>
              </a:lnSpc>
            </a:pPr>
            <a:r>
              <a:rPr lang="en-US" sz="1800"/>
              <a:t>Key attribute because density will affect how the population’s size will change over time</a:t>
            </a:r>
          </a:p>
          <a:p>
            <a:pPr lvl="1">
              <a:lnSpc>
                <a:spcPct val="80000"/>
              </a:lnSpc>
            </a:pPr>
            <a:r>
              <a:rPr lang="en-US" sz="1800"/>
              <a:t>Difficult to measure-how do you count the fish in a lake?</a:t>
            </a:r>
          </a:p>
          <a:p>
            <a:pPr>
              <a:lnSpc>
                <a:spcPct val="80000"/>
              </a:lnSpc>
            </a:pPr>
            <a:r>
              <a:rPr lang="en-US" sz="2000" u="sng"/>
              <a:t>Dispersion</a:t>
            </a:r>
            <a:r>
              <a:rPr lang="en-US" sz="2000"/>
              <a:t> describes how individuals in the population are distributed </a:t>
            </a:r>
          </a:p>
          <a:p>
            <a:pPr lvl="2">
              <a:lnSpc>
                <a:spcPct val="80000"/>
              </a:lnSpc>
            </a:pPr>
            <a:r>
              <a:rPr lang="en-US" sz="1600"/>
              <a:t>Random (like trees in some forests)</a:t>
            </a:r>
          </a:p>
          <a:p>
            <a:pPr lvl="2">
              <a:lnSpc>
                <a:spcPct val="80000"/>
              </a:lnSpc>
            </a:pPr>
            <a:r>
              <a:rPr lang="en-US" sz="1600"/>
              <a:t>Uniform (like trees in an orchard)</a:t>
            </a:r>
          </a:p>
          <a:p>
            <a:pPr lvl="2">
              <a:lnSpc>
                <a:spcPct val="80000"/>
              </a:lnSpc>
            </a:pPr>
            <a:r>
              <a:rPr lang="en-US" sz="1600"/>
              <a:t>Clumped (like humans in cities)</a:t>
            </a:r>
          </a:p>
          <a:p>
            <a:pPr>
              <a:lnSpc>
                <a:spcPct val="80000"/>
              </a:lnSpc>
            </a:pPr>
            <a:r>
              <a:rPr lang="en-US" sz="2000" u="sng"/>
              <a:t>Age structure</a:t>
            </a:r>
            <a:r>
              <a:rPr lang="en-US" sz="2000"/>
              <a:t> describes the abundance of individuals of each age</a:t>
            </a:r>
          </a:p>
          <a:p>
            <a:pPr lvl="1">
              <a:lnSpc>
                <a:spcPct val="80000"/>
              </a:lnSpc>
            </a:pPr>
            <a:r>
              <a:rPr lang="en-US" sz="1800"/>
              <a:t>Key attribute for prediction population structure because certain ages are more likely to reproduce/not reproduce or die</a:t>
            </a:r>
          </a:p>
          <a:p>
            <a:pPr>
              <a:lnSpc>
                <a:spcPct val="80000"/>
              </a:lnSpc>
            </a:pPr>
            <a:r>
              <a:rPr lang="en-US" sz="2000" u="sng"/>
              <a:t>Survivorship curves</a:t>
            </a:r>
            <a:r>
              <a:rPr lang="en-US" sz="2000"/>
              <a:t> describe how mortality of individuals in a species varies during their lifetimes</a:t>
            </a:r>
          </a:p>
          <a:p>
            <a:pPr lvl="1">
              <a:lnSpc>
                <a:spcPct val="80000"/>
              </a:lnSpc>
            </a:pPr>
            <a:endParaRPr lang="en-US" sz="1800"/>
          </a:p>
        </p:txBody>
      </p:sp>
    </p:spTree>
    <p:extLst>
      <p:ext uri="{BB962C8B-B14F-4D97-AF65-F5344CB8AC3E}">
        <p14:creationId xmlns:p14="http://schemas.microsoft.com/office/powerpoint/2010/main" val="5753213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Biotic Potential</a:t>
            </a:r>
          </a:p>
        </p:txBody>
      </p:sp>
      <p:sp>
        <p:nvSpPr>
          <p:cNvPr id="24579" name="Rectangle 3"/>
          <p:cNvSpPr>
            <a:spLocks noGrp="1" noChangeArrowheads="1"/>
          </p:cNvSpPr>
          <p:nvPr>
            <p:ph type="body" idx="1"/>
          </p:nvPr>
        </p:nvSpPr>
        <p:spPr/>
        <p:txBody>
          <a:bodyPr>
            <a:normAutofit lnSpcReduction="10000"/>
          </a:bodyPr>
          <a:lstStyle/>
          <a:p>
            <a:pPr>
              <a:lnSpc>
                <a:spcPct val="80000"/>
              </a:lnSpc>
            </a:pPr>
            <a:r>
              <a:rPr lang="en-US" sz="2800" i="1"/>
              <a:t>The maximum growth rate of a population under ideal conditions</a:t>
            </a:r>
          </a:p>
          <a:p>
            <a:pPr lvl="1">
              <a:lnSpc>
                <a:spcPct val="80000"/>
              </a:lnSpc>
            </a:pPr>
            <a:r>
              <a:rPr lang="en-US" sz="2400"/>
              <a:t>Unlimited resources</a:t>
            </a:r>
          </a:p>
          <a:p>
            <a:pPr lvl="1">
              <a:lnSpc>
                <a:spcPct val="80000"/>
              </a:lnSpc>
            </a:pPr>
            <a:r>
              <a:rPr lang="en-US" sz="2400"/>
              <a:t>Without any growth restrictions</a:t>
            </a:r>
          </a:p>
          <a:p>
            <a:pPr>
              <a:lnSpc>
                <a:spcPct val="80000"/>
              </a:lnSpc>
            </a:pPr>
            <a:r>
              <a:rPr lang="en-US" sz="2800"/>
              <a:t>Contributors to biotic potential:</a:t>
            </a:r>
          </a:p>
          <a:p>
            <a:pPr lvl="1">
              <a:lnSpc>
                <a:spcPct val="80000"/>
              </a:lnSpc>
            </a:pPr>
            <a:r>
              <a:rPr lang="en-US" sz="2400"/>
              <a:t>Age at reproductive maturity</a:t>
            </a:r>
          </a:p>
          <a:p>
            <a:pPr lvl="1">
              <a:lnSpc>
                <a:spcPct val="80000"/>
              </a:lnSpc>
            </a:pPr>
            <a:r>
              <a:rPr lang="en-US" sz="2400"/>
              <a:t>Clutch size</a:t>
            </a:r>
          </a:p>
          <a:p>
            <a:pPr lvl="1">
              <a:lnSpc>
                <a:spcPct val="80000"/>
              </a:lnSpc>
            </a:pPr>
            <a:r>
              <a:rPr lang="en-US" sz="2400"/>
              <a:t>Frequency of reproduction</a:t>
            </a:r>
          </a:p>
          <a:p>
            <a:pPr lvl="1">
              <a:lnSpc>
                <a:spcPct val="80000"/>
              </a:lnSpc>
            </a:pPr>
            <a:r>
              <a:rPr lang="en-US" sz="2400"/>
              <a:t>Reproductive lifetime</a:t>
            </a:r>
          </a:p>
          <a:p>
            <a:pPr lvl="1">
              <a:lnSpc>
                <a:spcPct val="80000"/>
              </a:lnSpc>
            </a:pPr>
            <a:r>
              <a:rPr lang="en-US" sz="2400"/>
              <a:t>Survivorship of offspring to reproductive maturity</a:t>
            </a:r>
          </a:p>
          <a:p>
            <a:pPr>
              <a:lnSpc>
                <a:spcPct val="80000"/>
              </a:lnSpc>
            </a:pPr>
            <a:r>
              <a:rPr lang="en-US" sz="2800" u="sng"/>
              <a:t>Limiting factors</a:t>
            </a:r>
            <a:r>
              <a:rPr lang="en-US" sz="2800"/>
              <a:t> prevent a population from attaining its biotic potential.</a:t>
            </a:r>
          </a:p>
        </p:txBody>
      </p:sp>
    </p:spTree>
    <p:extLst>
      <p:ext uri="{BB962C8B-B14F-4D97-AF65-F5344CB8AC3E}">
        <p14:creationId xmlns:p14="http://schemas.microsoft.com/office/powerpoint/2010/main" val="15427349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Carrying capacity (K)	</a:t>
            </a:r>
          </a:p>
        </p:txBody>
      </p:sp>
      <p:sp>
        <p:nvSpPr>
          <p:cNvPr id="20483" name="Rectangle 3"/>
          <p:cNvSpPr>
            <a:spLocks noGrp="1" noChangeArrowheads="1"/>
          </p:cNvSpPr>
          <p:nvPr>
            <p:ph type="body" idx="1"/>
          </p:nvPr>
        </p:nvSpPr>
        <p:spPr/>
        <p:txBody>
          <a:bodyPr/>
          <a:lstStyle/>
          <a:p>
            <a:r>
              <a:rPr lang="en-US" u="sng"/>
              <a:t>Carrying capacity</a:t>
            </a:r>
            <a:r>
              <a:rPr lang="en-US"/>
              <a:t> - The limit to a number of individuals that can fit into a particular habitat</a:t>
            </a:r>
          </a:p>
          <a:p>
            <a:r>
              <a:rPr lang="en-US"/>
              <a:t>Growth rate slows as carrying capacity is approached because resources are generally finite, and animals die.</a:t>
            </a:r>
          </a:p>
          <a:p>
            <a:r>
              <a:rPr lang="en-US"/>
              <a:t>Birth rate = death rate</a:t>
            </a:r>
          </a:p>
          <a:p>
            <a:endParaRPr lang="en-US"/>
          </a:p>
        </p:txBody>
      </p:sp>
    </p:spTree>
    <p:extLst>
      <p:ext uri="{BB962C8B-B14F-4D97-AF65-F5344CB8AC3E}">
        <p14:creationId xmlns:p14="http://schemas.microsoft.com/office/powerpoint/2010/main" val="881991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172"/>
            <a:ext cx="8686800" cy="671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2734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What limits population growth?</a:t>
            </a:r>
          </a:p>
        </p:txBody>
      </p:sp>
      <p:sp>
        <p:nvSpPr>
          <p:cNvPr id="21507" name="Rectangle 3"/>
          <p:cNvSpPr>
            <a:spLocks noGrp="1" noChangeArrowheads="1"/>
          </p:cNvSpPr>
          <p:nvPr>
            <p:ph type="body" idx="1"/>
          </p:nvPr>
        </p:nvSpPr>
        <p:spPr>
          <a:xfrm>
            <a:off x="457200" y="1600200"/>
            <a:ext cx="8229600" cy="4953000"/>
          </a:xfrm>
        </p:spPr>
        <p:txBody>
          <a:bodyPr/>
          <a:lstStyle/>
          <a:p>
            <a:r>
              <a:rPr lang="en-US" sz="2800" u="sng"/>
              <a:t>Density-dependent factors</a:t>
            </a:r>
          </a:p>
          <a:p>
            <a:pPr lvl="1"/>
            <a:r>
              <a:rPr lang="en-US" sz="2400"/>
              <a:t>Effects that intensify as the population increases and diminish as the population decreases</a:t>
            </a:r>
          </a:p>
          <a:p>
            <a:pPr lvl="2"/>
            <a:r>
              <a:rPr lang="en-US" sz="2000"/>
              <a:t>Competition, disease, predation, parasitism</a:t>
            </a:r>
          </a:p>
          <a:p>
            <a:pPr lvl="2"/>
            <a:r>
              <a:rPr lang="en-US" sz="2000"/>
              <a:t>biotic</a:t>
            </a:r>
          </a:p>
          <a:p>
            <a:r>
              <a:rPr lang="en-US" sz="2800" u="sng"/>
              <a:t>Density-independent factors</a:t>
            </a:r>
          </a:p>
          <a:p>
            <a:pPr lvl="1"/>
            <a:r>
              <a:rPr lang="en-US" sz="2400"/>
              <a:t>Factors that effect a population’s size the same way regardless of that population’s density</a:t>
            </a:r>
          </a:p>
          <a:p>
            <a:pPr lvl="2"/>
            <a:r>
              <a:rPr lang="en-US" sz="2000"/>
              <a:t>Weather, climate, natural disasters, human activity</a:t>
            </a:r>
          </a:p>
          <a:p>
            <a:pPr lvl="2"/>
            <a:r>
              <a:rPr lang="en-US" sz="2000"/>
              <a:t>abiotic</a:t>
            </a:r>
          </a:p>
        </p:txBody>
      </p:sp>
    </p:spTree>
    <p:extLst>
      <p:ext uri="{BB962C8B-B14F-4D97-AF65-F5344CB8AC3E}">
        <p14:creationId xmlns:p14="http://schemas.microsoft.com/office/powerpoint/2010/main" val="39923450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US" sz="4000">
                <a:cs typeface="Arial" pitchFamily="34" charset="0"/>
              </a:rPr>
              <a:t>Growth of population can be described as</a:t>
            </a:r>
          </a:p>
        </p:txBody>
      </p:sp>
      <p:sp>
        <p:nvSpPr>
          <p:cNvPr id="26627" name="Rectangle 3"/>
          <p:cNvSpPr>
            <a:spLocks noGrp="1" noChangeArrowheads="1"/>
          </p:cNvSpPr>
          <p:nvPr>
            <p:ph type="body" idx="1"/>
          </p:nvPr>
        </p:nvSpPr>
        <p:spPr/>
        <p:txBody>
          <a:bodyPr/>
          <a:lstStyle/>
          <a:p>
            <a:r>
              <a:rPr lang="en-US"/>
              <a:t>R = births – deaths / N</a:t>
            </a:r>
          </a:p>
          <a:p>
            <a:r>
              <a:rPr lang="en-US"/>
              <a:t>R = reproductive rate or growth rate</a:t>
            </a:r>
          </a:p>
          <a:p>
            <a:r>
              <a:rPr lang="en-US"/>
              <a:t>N = the population size </a:t>
            </a:r>
          </a:p>
          <a:p>
            <a:r>
              <a:rPr lang="en-US"/>
              <a:t>For example, a population of size N = 1000 had 60 births and 10 deaths over a 1-yr period, the r would equal (60-10)/1000, or 0.05 per year.</a:t>
            </a:r>
          </a:p>
        </p:txBody>
      </p:sp>
    </p:spTree>
    <p:extLst>
      <p:ext uri="{BB962C8B-B14F-4D97-AF65-F5344CB8AC3E}">
        <p14:creationId xmlns:p14="http://schemas.microsoft.com/office/powerpoint/2010/main" val="21148160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N</a:t>
            </a:r>
            <a:r>
              <a:rPr lang="en-US" baseline="-25000"/>
              <a:t>1 </a:t>
            </a:r>
            <a:r>
              <a:rPr lang="en-US"/>
              <a:t>= N</a:t>
            </a:r>
            <a:r>
              <a:rPr lang="en-US" baseline="-25000"/>
              <a:t>O</a:t>
            </a:r>
            <a:r>
              <a:rPr lang="en-US"/>
              <a:t> + B – D + I - E</a:t>
            </a:r>
          </a:p>
        </p:txBody>
      </p:sp>
      <p:sp>
        <p:nvSpPr>
          <p:cNvPr id="13315" name="Rectangle 3"/>
          <p:cNvSpPr>
            <a:spLocks noGrp="1" noChangeArrowheads="1"/>
          </p:cNvSpPr>
          <p:nvPr>
            <p:ph type="body" idx="1"/>
          </p:nvPr>
        </p:nvSpPr>
        <p:spPr/>
        <p:txBody>
          <a:bodyPr/>
          <a:lstStyle/>
          <a:p>
            <a:r>
              <a:rPr lang="en-US"/>
              <a:t>N</a:t>
            </a:r>
            <a:r>
              <a:rPr lang="en-US" baseline="-25000"/>
              <a:t>1 </a:t>
            </a:r>
            <a:r>
              <a:rPr lang="en-US"/>
              <a:t>= Size of population next generation</a:t>
            </a:r>
          </a:p>
          <a:p>
            <a:r>
              <a:rPr lang="en-US"/>
              <a:t>N</a:t>
            </a:r>
            <a:r>
              <a:rPr lang="en-US" baseline="-25000"/>
              <a:t>O </a:t>
            </a:r>
            <a:r>
              <a:rPr lang="en-US"/>
              <a:t>= Size of population current generation</a:t>
            </a:r>
          </a:p>
          <a:p>
            <a:r>
              <a:rPr lang="en-US"/>
              <a:t>B = Births</a:t>
            </a:r>
          </a:p>
          <a:p>
            <a:r>
              <a:rPr lang="en-US"/>
              <a:t>D = Deaths</a:t>
            </a:r>
          </a:p>
          <a:p>
            <a:r>
              <a:rPr lang="en-US"/>
              <a:t>I = Immigration</a:t>
            </a:r>
          </a:p>
          <a:p>
            <a:r>
              <a:rPr lang="en-US"/>
              <a:t>E = Emmigration</a:t>
            </a:r>
          </a:p>
          <a:p>
            <a:endParaRPr lang="en-US"/>
          </a:p>
          <a:p>
            <a:endParaRPr lang="en-US"/>
          </a:p>
        </p:txBody>
      </p:sp>
    </p:spTree>
    <p:extLst>
      <p:ext uri="{BB962C8B-B14F-4D97-AF65-F5344CB8AC3E}">
        <p14:creationId xmlns:p14="http://schemas.microsoft.com/office/powerpoint/2010/main" val="42466108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Exponential v logistic growth</a:t>
            </a:r>
          </a:p>
        </p:txBody>
      </p:sp>
      <p:sp>
        <p:nvSpPr>
          <p:cNvPr id="27651" name="Rectangle 3"/>
          <p:cNvSpPr>
            <a:spLocks noGrp="1" noChangeArrowheads="1"/>
          </p:cNvSpPr>
          <p:nvPr>
            <p:ph type="body" idx="1"/>
          </p:nvPr>
        </p:nvSpPr>
        <p:spPr/>
        <p:txBody>
          <a:bodyPr/>
          <a:lstStyle/>
          <a:p>
            <a:r>
              <a:rPr lang="en-US" u="sng"/>
              <a:t>Exponential growth</a:t>
            </a:r>
            <a:r>
              <a:rPr lang="en-US"/>
              <a:t> occurs whenever reproductive rate is greater than zero.  J- shaped curve is formed.</a:t>
            </a:r>
          </a:p>
          <a:p>
            <a:r>
              <a:rPr lang="en-US" u="sng"/>
              <a:t>Logistic growth</a:t>
            </a:r>
            <a:r>
              <a:rPr lang="en-US"/>
              <a:t> occurs when limiting factors restrict the size of the population to the carrying capacity of the habitat.  S-shaped curve is formed.</a:t>
            </a:r>
          </a:p>
        </p:txBody>
      </p:sp>
    </p:spTree>
    <p:extLst>
      <p:ext uri="{BB962C8B-B14F-4D97-AF65-F5344CB8AC3E}">
        <p14:creationId xmlns:p14="http://schemas.microsoft.com/office/powerpoint/2010/main" val="24270591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r>
              <a:rPr lang="en-US" sz="4000"/>
              <a:t>Exponential growth v logistic growth models</a:t>
            </a:r>
          </a:p>
        </p:txBody>
      </p:sp>
      <p:pic>
        <p:nvPicPr>
          <p:cNvPr id="17411" name="Picture 3"/>
          <p:cNvPicPr>
            <a:picLocks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407751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endParaRPr lang="en-US"/>
          </a:p>
        </p:txBody>
      </p:sp>
      <p:pic>
        <p:nvPicPr>
          <p:cNvPr id="19459"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914400"/>
            <a:ext cx="9144000" cy="5029200"/>
          </a:xfrm>
        </p:spPr>
      </p:pic>
    </p:spTree>
    <p:extLst>
      <p:ext uri="{BB962C8B-B14F-4D97-AF65-F5344CB8AC3E}">
        <p14:creationId xmlns:p14="http://schemas.microsoft.com/office/powerpoint/2010/main" val="315118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Human Population Growth</a:t>
            </a:r>
          </a:p>
        </p:txBody>
      </p:sp>
      <p:sp>
        <p:nvSpPr>
          <p:cNvPr id="28675" name="Rectangle 3"/>
          <p:cNvSpPr>
            <a:spLocks noGrp="1" noChangeArrowheads="1"/>
          </p:cNvSpPr>
          <p:nvPr>
            <p:ph type="body" idx="1"/>
          </p:nvPr>
        </p:nvSpPr>
        <p:spPr/>
        <p:txBody>
          <a:bodyPr/>
          <a:lstStyle/>
          <a:p>
            <a:pPr>
              <a:lnSpc>
                <a:spcPct val="90000"/>
              </a:lnSpc>
            </a:pPr>
            <a:r>
              <a:rPr lang="en-US"/>
              <a:t>We have been experiencing exponential growth for 1000 years</a:t>
            </a:r>
          </a:p>
          <a:p>
            <a:pPr lvl="1">
              <a:lnSpc>
                <a:spcPct val="90000"/>
              </a:lnSpc>
            </a:pPr>
            <a:r>
              <a:rPr lang="en-US"/>
              <a:t>Increasing carrying capacity</a:t>
            </a:r>
          </a:p>
          <a:p>
            <a:pPr lvl="2">
              <a:lnSpc>
                <a:spcPct val="90000"/>
              </a:lnSpc>
            </a:pPr>
            <a:r>
              <a:rPr lang="en-US"/>
              <a:t>Increase in food supply</a:t>
            </a:r>
          </a:p>
          <a:p>
            <a:pPr lvl="3">
              <a:lnSpc>
                <a:spcPct val="90000"/>
              </a:lnSpc>
            </a:pPr>
            <a:r>
              <a:rPr lang="en-US"/>
              <a:t>Domesticating animals and plants-turning to agriculture</a:t>
            </a:r>
          </a:p>
          <a:p>
            <a:pPr lvl="2">
              <a:lnSpc>
                <a:spcPct val="90000"/>
              </a:lnSpc>
            </a:pPr>
            <a:r>
              <a:rPr lang="en-US"/>
              <a:t>Reduction in disease</a:t>
            </a:r>
          </a:p>
          <a:p>
            <a:pPr lvl="2">
              <a:lnSpc>
                <a:spcPct val="90000"/>
              </a:lnSpc>
            </a:pPr>
            <a:r>
              <a:rPr lang="en-US"/>
              <a:t>Reduction in human wastes</a:t>
            </a:r>
          </a:p>
          <a:p>
            <a:pPr lvl="1">
              <a:lnSpc>
                <a:spcPct val="90000"/>
              </a:lnSpc>
            </a:pPr>
            <a:r>
              <a:rPr lang="en-US"/>
              <a:t>Immigrating to previously unoccupied habitats</a:t>
            </a:r>
          </a:p>
          <a:p>
            <a:pPr lvl="2">
              <a:lnSpc>
                <a:spcPct val="90000"/>
              </a:lnSpc>
            </a:pPr>
            <a:r>
              <a:rPr lang="en-US"/>
              <a:t>Better housing, warmer cloth, ease access to energy for heating, cooling, and cooking</a:t>
            </a:r>
          </a:p>
        </p:txBody>
      </p:sp>
    </p:spTree>
    <p:extLst>
      <p:ext uri="{BB962C8B-B14F-4D97-AF65-F5344CB8AC3E}">
        <p14:creationId xmlns:p14="http://schemas.microsoft.com/office/powerpoint/2010/main" val="25529593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Human Population Growth</a:t>
            </a:r>
            <a:endParaRPr lang="en-US" dirty="0"/>
          </a:p>
        </p:txBody>
      </p:sp>
      <p:sp>
        <p:nvSpPr>
          <p:cNvPr id="3" name="Content Placeholder 2"/>
          <p:cNvSpPr>
            <a:spLocks noGrp="1"/>
          </p:cNvSpPr>
          <p:nvPr>
            <p:ph idx="1"/>
          </p:nvPr>
        </p:nvSpPr>
        <p:spPr>
          <a:xfrm>
            <a:off x="457200" y="1143000"/>
            <a:ext cx="8229600" cy="5486400"/>
          </a:xfrm>
        </p:spPr>
        <p:txBody>
          <a:bodyPr>
            <a:normAutofit fontScale="70000" lnSpcReduction="20000"/>
          </a:bodyPr>
          <a:lstStyle/>
          <a:p>
            <a:pPr marL="0" indent="0">
              <a:buNone/>
            </a:pPr>
            <a:r>
              <a:rPr lang="en-US" dirty="0" smtClean="0"/>
              <a:t/>
            </a:r>
            <a:br>
              <a:rPr lang="en-US" dirty="0" smtClean="0"/>
            </a:br>
            <a:r>
              <a:rPr lang="en-US" dirty="0" smtClean="0"/>
              <a:t/>
            </a:r>
            <a:br>
              <a:rPr lang="en-US" dirty="0" smtClean="0"/>
            </a:br>
            <a:r>
              <a:rPr lang="en-US" b="1" dirty="0" smtClean="0"/>
              <a:t>Scarce Water</a:t>
            </a:r>
            <a:r>
              <a:rPr lang="en-US" dirty="0" smtClean="0"/>
              <a:t> --- Currently, 434 million people face either water stress or scarcity. Depending on future rates of population growth, between 2.6 billion and 3.1 billion people may be living in either water-scarce or water-stressed conditions by 2025.</a:t>
            </a:r>
            <a:br>
              <a:rPr lang="en-US" dirty="0" smtClean="0"/>
            </a:br>
            <a:r>
              <a:rPr lang="en-US" dirty="0" smtClean="0"/>
              <a:t/>
            </a:r>
            <a:br>
              <a:rPr lang="en-US" dirty="0" smtClean="0"/>
            </a:br>
            <a:r>
              <a:rPr lang="en-US" b="1" dirty="0" smtClean="0"/>
              <a:t>Scarce Cropland</a:t>
            </a:r>
            <a:r>
              <a:rPr lang="en-US" dirty="0" smtClean="0"/>
              <a:t> ---The number of people living in countries where cultivated land is critically scarce is projected to increase to between 600 million and 986 million in 2025.</a:t>
            </a:r>
            <a:br>
              <a:rPr lang="en-US" dirty="0" smtClean="0"/>
            </a:br>
            <a:r>
              <a:rPr lang="en-US" dirty="0" smtClean="0"/>
              <a:t/>
            </a:r>
            <a:br>
              <a:rPr lang="en-US" dirty="0" smtClean="0"/>
            </a:br>
            <a:r>
              <a:rPr lang="en-US" b="1" dirty="0" smtClean="0"/>
              <a:t>Fisheries</a:t>
            </a:r>
            <a:r>
              <a:rPr lang="en-US" dirty="0" smtClean="0"/>
              <a:t> --- Most of the world 's ocean fisheries are already being fished to their maximum capacities or are in decline.</a:t>
            </a:r>
            <a:br>
              <a:rPr lang="en-US" dirty="0" smtClean="0"/>
            </a:br>
            <a:r>
              <a:rPr lang="en-US" dirty="0" smtClean="0"/>
              <a:t/>
            </a:r>
            <a:br>
              <a:rPr lang="en-US" dirty="0" smtClean="0"/>
            </a:br>
            <a:r>
              <a:rPr lang="en-US" b="1" dirty="0" smtClean="0"/>
              <a:t>Forests</a:t>
            </a:r>
            <a:r>
              <a:rPr lang="en-US" dirty="0" smtClean="0"/>
              <a:t> --- Today over 1.8 billion people live in 36 countries with less than 0.1 hectare of forested land per capita, an indicator of critically low levels of forest cover. Based on the medium population projection and current deforestation trends, by 2025 the number of people living in forest-scarce countries could nearly double to 3 billion.</a:t>
            </a:r>
            <a:br>
              <a:rPr lang="en-US" dirty="0" smtClean="0"/>
            </a:br>
            <a:endParaRPr lang="en-US" dirty="0"/>
          </a:p>
        </p:txBody>
      </p:sp>
    </p:spTree>
    <p:extLst>
      <p:ext uri="{BB962C8B-B14F-4D97-AF65-F5344CB8AC3E}">
        <p14:creationId xmlns:p14="http://schemas.microsoft.com/office/powerpoint/2010/main" val="32560622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Human Population Growth</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t/>
            </a:r>
            <a:br>
              <a:rPr lang="en-US" dirty="0" smtClean="0"/>
            </a:br>
            <a:r>
              <a:rPr lang="en-US" b="1" dirty="0" smtClean="0"/>
              <a:t>Global Warming</a:t>
            </a:r>
            <a:r>
              <a:rPr lang="en-US" dirty="0" smtClean="0"/>
              <a:t> --- In 1998, the last year for which global data are available for both population and heat-trapping carbon dioxide emissions, per capita emissions of CO2 continued the upward trend that dominated the middle 1990s. When combined with growing world population, these increased per capita emissions accelerated the accumulation of greenhouse gases in the global atmosphere and, thus, future global warming.</a:t>
            </a:r>
            <a:br>
              <a:rPr lang="en-US" dirty="0" smtClean="0"/>
            </a:br>
            <a:r>
              <a:rPr lang="en-US" dirty="0" smtClean="0"/>
              <a:t/>
            </a:r>
            <a:br>
              <a:rPr lang="en-US" dirty="0" smtClean="0"/>
            </a:br>
            <a:r>
              <a:rPr lang="en-US" b="1" dirty="0" smtClean="0"/>
              <a:t>Species Extinction</a:t>
            </a:r>
            <a:r>
              <a:rPr lang="en-US" dirty="0" smtClean="0"/>
              <a:t> --- More than 1.1 billion people live in areas that conservationists consider the most rich in non-human species and the most threatened by human activities. While these areas comprise about 12 percent of the planet's land surface, they hold nearly 20 percent of its human population. The population in these biodiversity hotspots is growing at a collective rate of 1.8 percent annually, compared to the world's population 's annual growth rate of 1.3 percent. </a:t>
            </a:r>
            <a:br>
              <a:rPr lang="en-US" dirty="0" smtClean="0"/>
            </a:br>
            <a:r>
              <a:rPr lang="en-US" dirty="0" smtClean="0"/>
              <a:t/>
            </a:r>
            <a:br>
              <a:rPr lang="en-US" dirty="0" smtClean="0"/>
            </a:br>
            <a:r>
              <a:rPr lang="en-US" b="1" dirty="0" smtClean="0"/>
              <a:t>Consumption Plus Population</a:t>
            </a:r>
            <a:r>
              <a:rPr lang="en-US" dirty="0" smtClean="0"/>
              <a:t/>
            </a:r>
            <a:br>
              <a:rPr lang="en-US" dirty="0" smtClean="0"/>
            </a:br>
            <a:r>
              <a:rPr lang="en-US" dirty="0" smtClean="0"/>
              <a:t/>
            </a:r>
            <a:br>
              <a:rPr lang="en-US" dirty="0" smtClean="0"/>
            </a:br>
            <a:r>
              <a:rPr lang="en-US" dirty="0" smtClean="0"/>
              <a:t>When population growth is coupled with excessive consumption of resources, problems multiply. Currently, 20 percent of the world's people in the highest-income countries account for 86 percent of the total private consumption expenditures, while the poorest 20 percent consume only 1.3 percent. The unequal distribution of wealth and resources leads to oblivious waste and excess in the wealthy nations, and suffering in the resource-starved regions.</a:t>
            </a:r>
          </a:p>
          <a:p>
            <a:endParaRPr lang="en-US" dirty="0"/>
          </a:p>
        </p:txBody>
      </p:sp>
    </p:spTree>
    <p:extLst>
      <p:ext uri="{BB962C8B-B14F-4D97-AF65-F5344CB8AC3E}">
        <p14:creationId xmlns:p14="http://schemas.microsoft.com/office/powerpoint/2010/main" val="1885967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sp>
        <p:nvSpPr>
          <p:cNvPr id="3" name="Content Placeholder 2"/>
          <p:cNvSpPr>
            <a:spLocks noGrp="1"/>
          </p:cNvSpPr>
          <p:nvPr>
            <p:ph idx="1"/>
          </p:nvPr>
        </p:nvSpPr>
        <p:spPr/>
        <p:txBody>
          <a:bodyPr/>
          <a:lstStyle/>
          <a:p>
            <a:pPr marL="0" indent="0">
              <a:buNone/>
            </a:pPr>
            <a:r>
              <a:rPr lang="en-US" dirty="0" smtClean="0"/>
              <a:t>10. Evaluate </a:t>
            </a:r>
            <a:r>
              <a:rPr lang="en-US" dirty="0"/>
              <a:t>long range plans concerning resource use and by-product disposal in terms of their environmental, economic, and political impact</a:t>
            </a:r>
          </a:p>
          <a:p>
            <a:pPr marL="0" indent="0">
              <a:buNone/>
            </a:pPr>
            <a:endParaRPr lang="en-US" dirty="0"/>
          </a:p>
        </p:txBody>
      </p:sp>
    </p:spTree>
    <p:extLst>
      <p:ext uri="{BB962C8B-B14F-4D97-AF65-F5344CB8AC3E}">
        <p14:creationId xmlns:p14="http://schemas.microsoft.com/office/powerpoint/2010/main" val="2528150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Aquatic Biomes Notes (4-4)</a:t>
            </a:r>
          </a:p>
        </p:txBody>
      </p:sp>
      <p:sp>
        <p:nvSpPr>
          <p:cNvPr id="43011" name="Rectangle 3"/>
          <p:cNvSpPr>
            <a:spLocks noGrp="1" noChangeArrowheads="1"/>
          </p:cNvSpPr>
          <p:nvPr>
            <p:ph type="body" idx="1"/>
          </p:nvPr>
        </p:nvSpPr>
        <p:spPr/>
        <p:txBody>
          <a:bodyPr/>
          <a:lstStyle/>
          <a:p>
            <a:pPr>
              <a:lnSpc>
                <a:spcPct val="90000"/>
              </a:lnSpc>
            </a:pPr>
            <a:r>
              <a:rPr lang="en-US" sz="2400"/>
              <a:t>¾ of Earth’s surface is covered with water</a:t>
            </a:r>
          </a:p>
          <a:p>
            <a:pPr>
              <a:lnSpc>
                <a:spcPct val="90000"/>
              </a:lnSpc>
            </a:pPr>
            <a:r>
              <a:rPr lang="en-US" sz="2400"/>
              <a:t>Governed by:</a:t>
            </a:r>
          </a:p>
          <a:p>
            <a:pPr lvl="1">
              <a:lnSpc>
                <a:spcPct val="90000"/>
              </a:lnSpc>
            </a:pPr>
            <a:r>
              <a:rPr lang="en-US" sz="2000"/>
              <a:t>Biotic and abiotic fators</a:t>
            </a:r>
          </a:p>
          <a:p>
            <a:pPr lvl="2">
              <a:lnSpc>
                <a:spcPct val="90000"/>
              </a:lnSpc>
            </a:pPr>
            <a:r>
              <a:rPr lang="en-US" sz="1800"/>
              <a:t>Light</a:t>
            </a:r>
          </a:p>
          <a:p>
            <a:pPr lvl="3">
              <a:lnSpc>
                <a:spcPct val="90000"/>
              </a:lnSpc>
            </a:pPr>
            <a:r>
              <a:rPr lang="en-US" sz="1600"/>
              <a:t>Plant need light to produce oxygen in water using photosynthesis</a:t>
            </a:r>
          </a:p>
          <a:p>
            <a:pPr lvl="3">
              <a:lnSpc>
                <a:spcPct val="90000"/>
              </a:lnSpc>
            </a:pPr>
            <a:r>
              <a:rPr lang="en-US" sz="1600"/>
              <a:t>Thick green algal blooms can prevent light from reaching  many plants, decreasing photosynthesis, which decreased the oxygen in the water</a:t>
            </a:r>
          </a:p>
          <a:p>
            <a:pPr lvl="2">
              <a:lnSpc>
                <a:spcPct val="90000"/>
              </a:lnSpc>
            </a:pPr>
            <a:r>
              <a:rPr lang="en-US" sz="1800"/>
              <a:t>Nutrient availability</a:t>
            </a:r>
          </a:p>
          <a:p>
            <a:pPr lvl="3">
              <a:lnSpc>
                <a:spcPct val="90000"/>
              </a:lnSpc>
            </a:pPr>
            <a:r>
              <a:rPr lang="en-US" sz="1600"/>
              <a:t>Too much phosphorus and nitrogen from fertilizers and wastes can result in algal blooms</a:t>
            </a:r>
          </a:p>
          <a:p>
            <a:pPr lvl="2">
              <a:lnSpc>
                <a:spcPct val="90000"/>
              </a:lnSpc>
            </a:pPr>
            <a:r>
              <a:rPr lang="en-US" sz="1800"/>
              <a:t>Oxygen</a:t>
            </a:r>
          </a:p>
          <a:p>
            <a:pPr lvl="3">
              <a:lnSpc>
                <a:spcPct val="90000"/>
              </a:lnSpc>
            </a:pPr>
            <a:r>
              <a:rPr lang="en-US" sz="1600"/>
              <a:t>Dissolved oxygen is produced in the water in two ways: photosynthesis, and aeration (absorption by contact with oxygen in atmosphere-increases with turbidity)</a:t>
            </a:r>
          </a:p>
          <a:p>
            <a:pPr lvl="3">
              <a:lnSpc>
                <a:spcPct val="90000"/>
              </a:lnSpc>
            </a:pPr>
            <a:r>
              <a:rPr lang="en-US" sz="1600"/>
              <a:t>Oxygen levels decrease by cellular respiration</a:t>
            </a:r>
          </a:p>
          <a:p>
            <a:pPr lvl="1">
              <a:lnSpc>
                <a:spcPct val="90000"/>
              </a:lnSpc>
            </a:pPr>
            <a:endParaRPr lang="en-US" sz="2000"/>
          </a:p>
        </p:txBody>
      </p:sp>
    </p:spTree>
    <p:extLst>
      <p:ext uri="{BB962C8B-B14F-4D97-AF65-F5344CB8AC3E}">
        <p14:creationId xmlns:p14="http://schemas.microsoft.com/office/powerpoint/2010/main" val="31494670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Examine Kyoto Protocol</a:t>
            </a:r>
            <a:endParaRPr lang="en-US" dirty="0"/>
          </a:p>
        </p:txBody>
      </p:sp>
    </p:spTree>
    <p:extLst>
      <p:ext uri="{BB962C8B-B14F-4D97-AF65-F5344CB8AC3E}">
        <p14:creationId xmlns:p14="http://schemas.microsoft.com/office/powerpoint/2010/main" val="3922111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Ecology and Behavioral Relationships</a:t>
            </a:r>
            <a:endParaRPr lang="en-US" dirty="0"/>
          </a:p>
        </p:txBody>
      </p:sp>
      <p:sp>
        <p:nvSpPr>
          <p:cNvPr id="3" name="Content Placeholder 2"/>
          <p:cNvSpPr>
            <a:spLocks noGrp="1"/>
          </p:cNvSpPr>
          <p:nvPr>
            <p:ph idx="1"/>
          </p:nvPr>
        </p:nvSpPr>
        <p:spPr/>
        <p:txBody>
          <a:bodyPr/>
          <a:lstStyle/>
          <a:p>
            <a:pPr marL="0" indent="0">
              <a:buNone/>
            </a:pPr>
            <a:r>
              <a:rPr lang="en-US" dirty="0" smtClean="0"/>
              <a:t>11. </a:t>
            </a:r>
            <a:r>
              <a:rPr lang="en-US" dirty="0"/>
              <a:t>Assess current world issues applying scientific themes (e.g., global changes in climate, </a:t>
            </a:r>
            <a:r>
              <a:rPr lang="en-US" i="1" dirty="0"/>
              <a:t>epidemics</a:t>
            </a:r>
            <a:r>
              <a:rPr lang="en-US" dirty="0"/>
              <a:t>, </a:t>
            </a:r>
            <a:r>
              <a:rPr lang="en-US" i="1" dirty="0"/>
              <a:t>pandemics</a:t>
            </a:r>
            <a:r>
              <a:rPr lang="en-US" dirty="0"/>
              <a:t>, ozone depletion, UV radiation, natural resources, use of </a:t>
            </a:r>
            <a:r>
              <a:rPr lang="en-US" i="1" dirty="0"/>
              <a:t>technology</a:t>
            </a:r>
            <a:r>
              <a:rPr lang="en-US" dirty="0"/>
              <a:t>, and public policy)</a:t>
            </a:r>
          </a:p>
          <a:p>
            <a:pPr marL="0" indent="0">
              <a:buNone/>
            </a:pPr>
            <a:endParaRPr lang="en-US" dirty="0"/>
          </a:p>
        </p:txBody>
      </p:sp>
    </p:spTree>
    <p:extLst>
      <p:ext uri="{BB962C8B-B14F-4D97-AF65-F5344CB8AC3E}">
        <p14:creationId xmlns:p14="http://schemas.microsoft.com/office/powerpoint/2010/main" val="23039759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http://www.greenscroll.org/images/global-warm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4048"/>
            <a:ext cx="7772400" cy="6640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4300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4450" name="Picture 2" descr="http://upload.wikimedia.org/wikipedia/commons/thumb/2/28/Ozone_cycle.svg/300px-Ozone_cy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
            <a:ext cx="819509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803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Aquatic Biomes</a:t>
            </a:r>
          </a:p>
        </p:txBody>
      </p:sp>
      <p:sp>
        <p:nvSpPr>
          <p:cNvPr id="44035" name="Rectangle 3"/>
          <p:cNvSpPr>
            <a:spLocks noGrp="1" noChangeArrowheads="1"/>
          </p:cNvSpPr>
          <p:nvPr>
            <p:ph type="body" idx="1"/>
          </p:nvPr>
        </p:nvSpPr>
        <p:spPr/>
        <p:txBody>
          <a:bodyPr/>
          <a:lstStyle/>
          <a:p>
            <a:pPr>
              <a:lnSpc>
                <a:spcPct val="90000"/>
              </a:lnSpc>
            </a:pPr>
            <a:r>
              <a:rPr lang="en-US" sz="2400" b="1"/>
              <a:t>How are they classified?</a:t>
            </a:r>
          </a:p>
          <a:p>
            <a:pPr lvl="1">
              <a:lnSpc>
                <a:spcPct val="90000"/>
              </a:lnSpc>
            </a:pPr>
            <a:r>
              <a:rPr lang="en-US" sz="2000" b="1"/>
              <a:t>Depth of water, or distance from shore</a:t>
            </a:r>
          </a:p>
          <a:p>
            <a:pPr lvl="2">
              <a:lnSpc>
                <a:spcPct val="90000"/>
              </a:lnSpc>
            </a:pPr>
            <a:r>
              <a:rPr lang="en-US" sz="1800" b="1"/>
              <a:t>Affects photosynthesis</a:t>
            </a:r>
          </a:p>
          <a:p>
            <a:pPr lvl="1">
              <a:lnSpc>
                <a:spcPct val="90000"/>
              </a:lnSpc>
            </a:pPr>
            <a:r>
              <a:rPr lang="en-US" sz="2000" b="1"/>
              <a:t>Flow</a:t>
            </a:r>
          </a:p>
          <a:p>
            <a:pPr lvl="1">
              <a:lnSpc>
                <a:spcPct val="90000"/>
              </a:lnSpc>
            </a:pPr>
            <a:r>
              <a:rPr lang="en-US" sz="2000" b="1"/>
              <a:t>Temperature</a:t>
            </a:r>
          </a:p>
          <a:p>
            <a:pPr lvl="2">
              <a:lnSpc>
                <a:spcPct val="90000"/>
              </a:lnSpc>
            </a:pPr>
            <a:r>
              <a:rPr lang="en-US" sz="1800" b="1"/>
              <a:t>Depends on latitude (climate)</a:t>
            </a:r>
          </a:p>
          <a:p>
            <a:pPr lvl="3">
              <a:lnSpc>
                <a:spcPct val="90000"/>
              </a:lnSpc>
            </a:pPr>
            <a:r>
              <a:rPr lang="en-US" sz="1600" b="1"/>
              <a:t>Polar</a:t>
            </a:r>
          </a:p>
          <a:p>
            <a:pPr lvl="3">
              <a:lnSpc>
                <a:spcPct val="90000"/>
              </a:lnSpc>
            </a:pPr>
            <a:r>
              <a:rPr lang="en-US" sz="1600" b="1"/>
              <a:t>Temperate</a:t>
            </a:r>
          </a:p>
          <a:p>
            <a:pPr lvl="3">
              <a:lnSpc>
                <a:spcPct val="90000"/>
              </a:lnSpc>
            </a:pPr>
            <a:r>
              <a:rPr lang="en-US" sz="1600" b="1"/>
              <a:t>Tropical </a:t>
            </a:r>
          </a:p>
          <a:p>
            <a:pPr lvl="2">
              <a:lnSpc>
                <a:spcPct val="90000"/>
              </a:lnSpc>
            </a:pPr>
            <a:r>
              <a:rPr lang="en-US" sz="1800" b="1"/>
              <a:t>Depends on sunlight</a:t>
            </a:r>
          </a:p>
          <a:p>
            <a:pPr lvl="1">
              <a:lnSpc>
                <a:spcPct val="90000"/>
              </a:lnSpc>
            </a:pPr>
            <a:r>
              <a:rPr lang="en-US" sz="2000" b="1"/>
              <a:t>Chemistry</a:t>
            </a:r>
          </a:p>
          <a:p>
            <a:pPr lvl="2">
              <a:lnSpc>
                <a:spcPct val="90000"/>
              </a:lnSpc>
            </a:pPr>
            <a:r>
              <a:rPr lang="en-US" sz="1800" b="1"/>
              <a:t>Salt</a:t>
            </a:r>
          </a:p>
          <a:p>
            <a:pPr lvl="2">
              <a:lnSpc>
                <a:spcPct val="90000"/>
              </a:lnSpc>
            </a:pPr>
            <a:r>
              <a:rPr lang="en-US" sz="1800" b="1"/>
              <a:t>Nutrients</a:t>
            </a:r>
          </a:p>
          <a:p>
            <a:pPr lvl="2">
              <a:lnSpc>
                <a:spcPct val="90000"/>
              </a:lnSpc>
            </a:pPr>
            <a:r>
              <a:rPr lang="en-US" sz="1800" b="1"/>
              <a:t>oxygen</a:t>
            </a:r>
          </a:p>
        </p:txBody>
      </p:sp>
    </p:spTree>
    <p:extLst>
      <p:ext uri="{BB962C8B-B14F-4D97-AF65-F5344CB8AC3E}">
        <p14:creationId xmlns:p14="http://schemas.microsoft.com/office/powerpoint/2010/main" val="3210568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2366</Words>
  <Application>Microsoft Office PowerPoint</Application>
  <PresentationFormat>On-screen Show (4:3)</PresentationFormat>
  <Paragraphs>370</Paragraphs>
  <Slides>83</Slides>
  <Notes>30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85" baseType="lpstr">
      <vt:lpstr>Office Theme</vt:lpstr>
      <vt:lpstr>Microsoft Graph 2000 Chart</vt:lpstr>
      <vt:lpstr>Ecology and Behavioral Relationships</vt:lpstr>
      <vt:lpstr>Ecology and Behavioral Relationships</vt:lpstr>
      <vt:lpstr>Ecology and Behavioral Relationships</vt:lpstr>
      <vt:lpstr>PowerPoint Presentation</vt:lpstr>
      <vt:lpstr>Ecology and Behavioral Relationships</vt:lpstr>
      <vt:lpstr>BIOMES</vt:lpstr>
      <vt:lpstr>PowerPoint Presentation</vt:lpstr>
      <vt:lpstr>Aquatic Biomes Notes (4-4)</vt:lpstr>
      <vt:lpstr>Aquatic Biomes</vt:lpstr>
      <vt:lpstr>Freshwater ecosystems- 3% of all surface water</vt:lpstr>
      <vt:lpstr>Flowing water</vt:lpstr>
      <vt:lpstr>Standing water</vt:lpstr>
      <vt:lpstr>PowerPoint Presentation</vt:lpstr>
      <vt:lpstr>Freshwater wetlands</vt:lpstr>
      <vt:lpstr>Estuaries</vt:lpstr>
      <vt:lpstr>Marine Ecosystems p. 109</vt:lpstr>
      <vt:lpstr>PowerPoint Presentation</vt:lpstr>
      <vt:lpstr>Ecology and Behavioral Relationships</vt:lpstr>
      <vt:lpstr>PowerPoint Presentation</vt:lpstr>
      <vt:lpstr>PowerPoint Presentation</vt:lpstr>
      <vt:lpstr>PowerPoint Presentation</vt:lpstr>
      <vt:lpstr>PowerPoint Presentation</vt:lpstr>
      <vt:lpstr>Ecology and Behavioral Relationships</vt:lpstr>
      <vt:lpstr>PowerPoint Presentation</vt:lpstr>
      <vt:lpstr>PowerPoint Presentation</vt:lpstr>
      <vt:lpstr>Organisms that can make glucose during photosynthesis are called PRODUCERS.</vt:lpstr>
      <vt:lpstr>Producers use most of the energy they make for themselves.</vt:lpstr>
      <vt:lpstr>Producers use cellular respiration to supply the energy they need to live.</vt:lpstr>
      <vt:lpstr>CELLULAR RESPIRATION is the chemical reaction that releases the energy in glucose.</vt:lpstr>
      <vt:lpstr>The energy that is not used by producers can be passed on to organisms that cannot make their own energy.</vt:lpstr>
      <vt:lpstr>Organisms that cannot make their own energy are called CONSUMERS.</vt:lpstr>
      <vt:lpstr>Consumers that eat producers to get energy:</vt:lpstr>
      <vt:lpstr>Most of the energy the primary consumer gets from the producer is used by the consumer.</vt:lpstr>
      <vt:lpstr>Some of the energy moves into the atmosphere as heat.</vt:lpstr>
      <vt:lpstr>Some energy in the primary consumer is STORED &amp; not lost to the atmosphere or used by the consumer itself.  This energy is available for another consumer (predator).</vt:lpstr>
      <vt:lpstr>A Consumer that Eats Another Consumer for Energy:</vt:lpstr>
      <vt:lpstr>Most of the energy the secondary consumer gets from the primary consumer is used by the secondary consumer.</vt:lpstr>
      <vt:lpstr>Some of the energy is lost as heat, but some energy is stored and can passed on to another consumer.</vt:lpstr>
      <vt:lpstr>A consumer that eats a consumer that already ate a consumer:</vt:lpstr>
      <vt:lpstr>Consumers that eat producers &amp; other consumers</vt:lpstr>
      <vt:lpstr>Consumers that hunt &amp; kill other consumers are called predators. The animals that are hunted &amp; killed are called prey.</vt:lpstr>
      <vt:lpstr>Consumers that eat other dead consumers are called scavengers</vt:lpstr>
      <vt:lpstr>The transfer of energy from the sun to producer to primary consumer then to higher order consumers can be shown in a FOOD CHAIN.</vt:lpstr>
      <vt:lpstr>Food Chains Show Available Energy</vt:lpstr>
      <vt:lpstr>More Food Chains</vt:lpstr>
      <vt:lpstr>PowerPoint Presentation</vt:lpstr>
      <vt:lpstr>Another way of showing the transfer of energy in an ecosystem is the ENERGY PYRAMID</vt:lpstr>
      <vt:lpstr>Energy Pyramids Show </vt:lpstr>
      <vt:lpstr>PowerPoint Presentation</vt:lpstr>
      <vt:lpstr>Food Webs:</vt:lpstr>
      <vt:lpstr>PowerPoint Presentation</vt:lpstr>
      <vt:lpstr>Ecology and Behavioral Relationships</vt:lpstr>
      <vt:lpstr>PowerPoint Presentation</vt:lpstr>
      <vt:lpstr>PowerPoint Presentation</vt:lpstr>
      <vt:lpstr>What limits population growth?</vt:lpstr>
      <vt:lpstr>Ecology and Behavioral Relationships</vt:lpstr>
      <vt:lpstr>Symbiosis</vt:lpstr>
      <vt:lpstr>Ecology and Behavioral Relationships</vt:lpstr>
      <vt:lpstr>Succession</vt:lpstr>
      <vt:lpstr>Which one is quicker-primary or secondary succession?</vt:lpstr>
      <vt:lpstr>Ecology and Behavioral Relationships</vt:lpstr>
      <vt:lpstr>PowerPoint Presentation</vt:lpstr>
      <vt:lpstr>Ecology and Behavioral Relationships</vt:lpstr>
      <vt:lpstr>What is a population?</vt:lpstr>
      <vt:lpstr>How populations change over time</vt:lpstr>
      <vt:lpstr>Demographic transition</vt:lpstr>
      <vt:lpstr>5 Main terms that describe population</vt:lpstr>
      <vt:lpstr>Biotic Potential</vt:lpstr>
      <vt:lpstr>Carrying capacity (K) </vt:lpstr>
      <vt:lpstr>What limits population growth?</vt:lpstr>
      <vt:lpstr>Growth of population can be described as</vt:lpstr>
      <vt:lpstr>N1 = NO + B – D + I - E</vt:lpstr>
      <vt:lpstr>Exponential v logistic growth</vt:lpstr>
      <vt:lpstr>Exponential growth v logistic growth models</vt:lpstr>
      <vt:lpstr>PowerPoint Presentation</vt:lpstr>
      <vt:lpstr>Human Population Growth</vt:lpstr>
      <vt:lpstr>Effects of Human Population Growth</vt:lpstr>
      <vt:lpstr>Effects of Human Population Growth</vt:lpstr>
      <vt:lpstr>Ecology and Behavioral Relationships</vt:lpstr>
      <vt:lpstr>PowerPoint Presentation</vt:lpstr>
      <vt:lpstr>Ecology and Behavioral Relationships</vt:lpstr>
      <vt:lpstr>PowerPoint Presentation</vt:lpstr>
      <vt:lpstr>PowerPoint Presentation</vt:lpstr>
    </vt:vector>
  </TitlesOfParts>
  <Company>fps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Ecology and Behavioral Relationships</dc:title>
  <dc:creator>Carol Koenig</dc:creator>
  <cp:lastModifiedBy>Carol Koenig</cp:lastModifiedBy>
  <cp:revision>7</cp:revision>
  <dcterms:created xsi:type="dcterms:W3CDTF">2012-03-15T19:55:02Z</dcterms:created>
  <dcterms:modified xsi:type="dcterms:W3CDTF">2012-03-15T20:35:09Z</dcterms:modified>
</cp:coreProperties>
</file>